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Calibri" panose="020F0502020204030204" pitchFamily="34" charset="0"/>
      <p:regular r:id="rId34"/>
      <p:bold r:id="rId35"/>
    </p:embeddedFont>
    <p:embeddedFont>
      <p:font typeface="Canva Sans Bold" panose="020B0604020202020204" charset="0"/>
      <p:regular r:id="rId36"/>
    </p:embeddedFont>
    <p:embeddedFont>
      <p:font typeface="Codec Pro Bold" panose="020B0604020202020204" charset="0"/>
      <p:regular r:id="rId37"/>
    </p:embeddedFont>
    <p:embeddedFont>
      <p:font typeface="Open Sauce" panose="020B0604020202020204" charset="0"/>
      <p:regular r:id="rId38"/>
    </p:embeddedFont>
    <p:embeddedFont>
      <p:font typeface="Open Sauce Bold" panose="020B0604020202020204" charset="0"/>
      <p:regular r:id="rId39"/>
    </p:embeddedFont>
    <p:embeddedFont>
      <p:font typeface="Roboto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4249" autoAdjust="0"/>
  </p:normalViewPr>
  <p:slideViewPr>
    <p:cSldViewPr>
      <p:cViewPr varScale="1">
        <p:scale>
          <a:sx n="46" d="100"/>
          <a:sy n="46" d="100"/>
        </p:scale>
        <p:origin x="78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2.jpeg"/><Relationship Id="rId3" Type="http://schemas.microsoft.com/office/2007/relationships/media" Target="../media/media2.mp4"/><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video" Target="../media/media2.mp4"/><Relationship Id="rId9"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1.sv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1.sv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1.sv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9063" y="0"/>
                  </a:moveTo>
                  <a:lnTo>
                    <a:pt x="4265663" y="0"/>
                  </a:lnTo>
                  <a:cubicBezTo>
                    <a:pt x="4268067" y="0"/>
                    <a:pt x="4270372" y="955"/>
                    <a:pt x="4272071" y="2654"/>
                  </a:cubicBezTo>
                  <a:cubicBezTo>
                    <a:pt x="4273771" y="4354"/>
                    <a:pt x="4274726" y="6659"/>
                    <a:pt x="4274726" y="9063"/>
                  </a:cubicBezTo>
                  <a:lnTo>
                    <a:pt x="4274726" y="2158404"/>
                  </a:lnTo>
                  <a:cubicBezTo>
                    <a:pt x="4274726" y="2160807"/>
                    <a:pt x="4273771" y="2163113"/>
                    <a:pt x="4272071" y="2164812"/>
                  </a:cubicBezTo>
                  <a:cubicBezTo>
                    <a:pt x="4270372" y="2166512"/>
                    <a:pt x="4268067" y="2167467"/>
                    <a:pt x="4265663" y="2167467"/>
                  </a:cubicBezTo>
                  <a:lnTo>
                    <a:pt x="9063" y="2167467"/>
                  </a:lnTo>
                  <a:cubicBezTo>
                    <a:pt x="6659" y="2167467"/>
                    <a:pt x="4354" y="2166512"/>
                    <a:pt x="2654" y="2164812"/>
                  </a:cubicBezTo>
                  <a:cubicBezTo>
                    <a:pt x="955" y="2163113"/>
                    <a:pt x="0" y="2160807"/>
                    <a:pt x="0" y="2158404"/>
                  </a:cubicBezTo>
                  <a:lnTo>
                    <a:pt x="0" y="9063"/>
                  </a:lnTo>
                  <a:cubicBezTo>
                    <a:pt x="0" y="6659"/>
                    <a:pt x="955" y="4354"/>
                    <a:pt x="2654" y="2654"/>
                  </a:cubicBezTo>
                  <a:cubicBezTo>
                    <a:pt x="4354" y="955"/>
                    <a:pt x="6659" y="0"/>
                    <a:pt x="9063" y="0"/>
                  </a:cubicBezTo>
                  <a:close/>
                </a:path>
              </a:pathLst>
            </a:custGeom>
            <a:solidFill>
              <a:srgbClr val="000000">
                <a:alpha val="0"/>
              </a:srgbClr>
            </a:solidFill>
            <a:ln w="28575" cap="sq">
              <a:solidFill>
                <a:srgbClr val="084C6E"/>
              </a:solidFill>
              <a:prstDash val="solid"/>
              <a:miter/>
            </a:ln>
          </p:spPr>
          <p:txBody>
            <a:bodyPr/>
            <a:lstStyle/>
            <a:p>
              <a:endParaRPr lang="ar-EG"/>
            </a:p>
          </p:txBody>
        </p:sp>
        <p:sp>
          <p:nvSpPr>
            <p:cNvPr id="4" name="TextBox 4"/>
            <p:cNvSpPr txBox="1"/>
            <p:nvPr/>
          </p:nvSpPr>
          <p:spPr>
            <a:xfrm>
              <a:off x="0" y="-28575"/>
              <a:ext cx="4274726" cy="2196042"/>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4715226" y="2262675"/>
            <a:ext cx="8857547" cy="6181725"/>
          </a:xfrm>
          <a:prstGeom prst="rect">
            <a:avLst/>
          </a:prstGeom>
        </p:spPr>
        <p:txBody>
          <a:bodyPr lIns="0" tIns="0" rIns="0" bIns="0" rtlCol="0" anchor="t">
            <a:spAutoFit/>
          </a:bodyPr>
          <a:lstStyle/>
          <a:p>
            <a:pPr algn="ctr">
              <a:lnSpc>
                <a:spcPts val="11895"/>
              </a:lnSpc>
            </a:pPr>
            <a:r>
              <a:rPr lang="en-US" sz="9912">
                <a:solidFill>
                  <a:srgbClr val="084C6E"/>
                </a:solidFill>
                <a:latin typeface="Codec Pro Bold"/>
              </a:rPr>
              <a:t>FACIAL EXPRESSION RECOGNITION PROJECT</a:t>
            </a:r>
          </a:p>
        </p:txBody>
      </p:sp>
      <p:grpSp>
        <p:nvGrpSpPr>
          <p:cNvPr id="6" name="Group 6"/>
          <p:cNvGrpSpPr/>
          <p:nvPr/>
        </p:nvGrpSpPr>
        <p:grpSpPr>
          <a:xfrm>
            <a:off x="14753329" y="1379968"/>
            <a:ext cx="1240428" cy="294111"/>
            <a:chOff x="0" y="0"/>
            <a:chExt cx="1653904" cy="392148"/>
          </a:xfrm>
        </p:grpSpPr>
        <p:grpSp>
          <p:nvGrpSpPr>
            <p:cNvPr id="7" name="Group 7"/>
            <p:cNvGrpSpPr/>
            <p:nvPr/>
          </p:nvGrpSpPr>
          <p:grpSpPr>
            <a:xfrm>
              <a:off x="1261756" y="0"/>
              <a:ext cx="392148" cy="39214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0" name="Group 10"/>
            <p:cNvGrpSpPr/>
            <p:nvPr/>
          </p:nvGrpSpPr>
          <p:grpSpPr>
            <a:xfrm>
              <a:off x="633448" y="0"/>
              <a:ext cx="392148" cy="39214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3" name="Group 13"/>
            <p:cNvGrpSpPr/>
            <p:nvPr/>
          </p:nvGrpSpPr>
          <p:grpSpPr>
            <a:xfrm>
              <a:off x="0" y="0"/>
              <a:ext cx="392148" cy="39214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txBody>
              <a:bodyPr/>
              <a:lstStyle/>
              <a:p>
                <a:endParaRPr lang="ar-EG"/>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6" name="AutoShape 16"/>
          <p:cNvSpPr/>
          <p:nvPr/>
        </p:nvSpPr>
        <p:spPr>
          <a:xfrm>
            <a:off x="1247028" y="1965559"/>
            <a:ext cx="15822467" cy="0"/>
          </a:xfrm>
          <a:prstGeom prst="line">
            <a:avLst/>
          </a:prstGeom>
          <a:ln w="28575" cap="flat">
            <a:solidFill>
              <a:srgbClr val="084C6E"/>
            </a:solidFill>
            <a:prstDash val="solid"/>
            <a:headEnd type="none" w="sm" len="sm"/>
            <a:tailEnd type="none" w="sm" len="sm"/>
          </a:ln>
        </p:spPr>
        <p:txBody>
          <a:bodyPr/>
          <a:lstStyle/>
          <a:p>
            <a:endParaRPr lang="ar-EG"/>
          </a:p>
        </p:txBody>
      </p:sp>
      <p:sp>
        <p:nvSpPr>
          <p:cNvPr id="17" name="Freeform 17"/>
          <p:cNvSpPr/>
          <p:nvPr/>
        </p:nvSpPr>
        <p:spPr>
          <a:xfrm>
            <a:off x="16349806" y="1225269"/>
            <a:ext cx="603509" cy="603509"/>
          </a:xfrm>
          <a:custGeom>
            <a:avLst/>
            <a:gdLst/>
            <a:ahLst/>
            <a:cxnLst/>
            <a:rect l="l" t="t" r="r" b="b"/>
            <a:pathLst>
              <a:path w="603509" h="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18" name="Freeform 18"/>
          <p:cNvSpPr/>
          <p:nvPr/>
        </p:nvSpPr>
        <p:spPr>
          <a:xfrm flipH="1">
            <a:off x="1255632" y="1225269"/>
            <a:ext cx="603509" cy="603509"/>
          </a:xfrm>
          <a:custGeom>
            <a:avLst/>
            <a:gdLst/>
            <a:ahLst/>
            <a:cxnLst/>
            <a:rect l="l" t="t" r="r" b="b"/>
            <a:pathLst>
              <a:path w="603509" h="603509">
                <a:moveTo>
                  <a:pt x="603509" y="0"/>
                </a:moveTo>
                <a:lnTo>
                  <a:pt x="0" y="0"/>
                </a:lnTo>
                <a:lnTo>
                  <a:pt x="0" y="603509"/>
                </a:lnTo>
                <a:lnTo>
                  <a:pt x="603509" y="603509"/>
                </a:lnTo>
                <a:lnTo>
                  <a:pt x="60350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Freeform 4"/>
          <p:cNvSpPr/>
          <p:nvPr/>
        </p:nvSpPr>
        <p:spPr>
          <a:xfrm>
            <a:off x="7143684" y="2553452"/>
            <a:ext cx="10889797" cy="6046681"/>
          </a:xfrm>
          <a:custGeom>
            <a:avLst/>
            <a:gdLst/>
            <a:ahLst/>
            <a:cxnLst/>
            <a:rect l="l" t="t" r="r" b="b"/>
            <a:pathLst>
              <a:path w="10889797" h="6046681">
                <a:moveTo>
                  <a:pt x="0" y="0"/>
                </a:moveTo>
                <a:lnTo>
                  <a:pt x="10889797" y="0"/>
                </a:lnTo>
                <a:lnTo>
                  <a:pt x="10889797" y="6046681"/>
                </a:lnTo>
                <a:lnTo>
                  <a:pt x="0" y="6046681"/>
                </a:lnTo>
                <a:lnTo>
                  <a:pt x="0" y="0"/>
                </a:lnTo>
                <a:close/>
              </a:path>
            </a:pathLst>
          </a:custGeom>
          <a:blipFill>
            <a:blip r:embed="rId4"/>
            <a:stretch>
              <a:fillRect l="-562" t="-1271" r="-562"/>
            </a:stretch>
          </a:blipFill>
        </p:spPr>
        <p:txBody>
          <a:bodyPr/>
          <a:lstStyle/>
          <a:p>
            <a:endParaRPr lang="ar-EG"/>
          </a:p>
        </p:txBody>
      </p:sp>
      <p:sp>
        <p:nvSpPr>
          <p:cNvPr id="5" name="TextBox 5"/>
          <p:cNvSpPr txBox="1"/>
          <p:nvPr/>
        </p:nvSpPr>
        <p:spPr>
          <a:xfrm>
            <a:off x="4314391" y="658914"/>
            <a:ext cx="9720605" cy="1228692"/>
          </a:xfrm>
          <a:prstGeom prst="rect">
            <a:avLst/>
          </a:prstGeom>
        </p:spPr>
        <p:txBody>
          <a:bodyPr lIns="0" tIns="0" rIns="0" bIns="0" rtlCol="0" anchor="t">
            <a:spAutoFit/>
          </a:bodyPr>
          <a:lstStyle/>
          <a:p>
            <a:pPr marL="0" lvl="0" indent="0" algn="r">
              <a:lnSpc>
                <a:spcPts val="8821"/>
              </a:lnSpc>
              <a:spcBef>
                <a:spcPct val="0"/>
              </a:spcBef>
            </a:pPr>
            <a:r>
              <a:rPr lang="en-US" sz="7351">
                <a:solidFill>
                  <a:srgbClr val="084C6E"/>
                </a:solidFill>
                <a:latin typeface="Codec Pro Bold"/>
              </a:rPr>
              <a:t>FACE DETECTION</a:t>
            </a:r>
          </a:p>
        </p:txBody>
      </p:sp>
      <p:sp>
        <p:nvSpPr>
          <p:cNvPr id="6" name="TextBox 6"/>
          <p:cNvSpPr txBox="1"/>
          <p:nvPr/>
        </p:nvSpPr>
        <p:spPr>
          <a:xfrm>
            <a:off x="595976" y="3656478"/>
            <a:ext cx="6351267" cy="3526295"/>
          </a:xfrm>
          <a:prstGeom prst="rect">
            <a:avLst/>
          </a:prstGeom>
        </p:spPr>
        <p:txBody>
          <a:bodyPr lIns="0" tIns="0" rIns="0" bIns="0" rtlCol="0" anchor="t">
            <a:spAutoFit/>
          </a:bodyPr>
          <a:lstStyle/>
          <a:p>
            <a:pPr>
              <a:lnSpc>
                <a:spcPts val="4036"/>
              </a:lnSpc>
            </a:pPr>
            <a:r>
              <a:rPr lang="en-US" sz="2883">
                <a:solidFill>
                  <a:srgbClr val="084C6E"/>
                </a:solidFill>
                <a:latin typeface="Open Sauce"/>
              </a:rPr>
              <a:t>This function takes an input image, detects faces using a pre-trained Haar cascade classifier, and saves each detected face as a separate image in the specified output folder.</a:t>
            </a:r>
          </a:p>
          <a:p>
            <a:pPr algn="ctr">
              <a:lnSpc>
                <a:spcPts val="4036"/>
              </a:lnSpc>
              <a:spcBef>
                <a:spcPct val="0"/>
              </a:spcBef>
            </a:pPr>
            <a:endParaRPr lang="en-US" sz="2883">
              <a:solidFill>
                <a:srgbClr val="084C6E"/>
              </a:solidFill>
              <a:latin typeface="Open Sauce"/>
            </a:endParaRPr>
          </a:p>
        </p:txBody>
      </p:sp>
      <p:sp>
        <p:nvSpPr>
          <p:cNvPr id="7" name="TextBox 7"/>
          <p:cNvSpPr txBox="1"/>
          <p:nvPr/>
        </p:nvSpPr>
        <p:spPr>
          <a:xfrm>
            <a:off x="-10681080" y="1658070"/>
            <a:ext cx="12969889" cy="420972"/>
          </a:xfrm>
          <a:prstGeom prst="rect">
            <a:avLst/>
          </a:prstGeom>
        </p:spPr>
        <p:txBody>
          <a:bodyPr lIns="0" tIns="0" rIns="0" bIns="0" rtlCol="0" anchor="t">
            <a:spAutoFit/>
          </a:bodyPr>
          <a:lstStyle/>
          <a:p>
            <a:pPr algn="r">
              <a:lnSpc>
                <a:spcPts val="3569"/>
              </a:lnSpc>
              <a:spcBef>
                <a:spcPct val="0"/>
              </a:spcBef>
            </a:pPr>
            <a:r>
              <a:rPr lang="en-US" sz="2550">
                <a:solidFill>
                  <a:srgbClr val="084C6E"/>
                </a:solidFill>
                <a:latin typeface="Open Sauce Bold"/>
              </a:rPr>
              <a:t>Code Time: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TextBox 4"/>
          <p:cNvSpPr txBox="1"/>
          <p:nvPr/>
        </p:nvSpPr>
        <p:spPr>
          <a:xfrm>
            <a:off x="4314391" y="658914"/>
            <a:ext cx="9720605" cy="1228692"/>
          </a:xfrm>
          <a:prstGeom prst="rect">
            <a:avLst/>
          </a:prstGeom>
        </p:spPr>
        <p:txBody>
          <a:bodyPr lIns="0" tIns="0" rIns="0" bIns="0" rtlCol="0" anchor="t">
            <a:spAutoFit/>
          </a:bodyPr>
          <a:lstStyle/>
          <a:p>
            <a:pPr marL="0" lvl="0" indent="0" algn="r">
              <a:lnSpc>
                <a:spcPts val="8821"/>
              </a:lnSpc>
              <a:spcBef>
                <a:spcPct val="0"/>
              </a:spcBef>
            </a:pPr>
            <a:r>
              <a:rPr lang="en-US" sz="7351">
                <a:solidFill>
                  <a:srgbClr val="084C6E"/>
                </a:solidFill>
                <a:latin typeface="Codec Pro Bold"/>
              </a:rPr>
              <a:t>FACE DETECTION</a:t>
            </a:r>
          </a:p>
        </p:txBody>
      </p:sp>
      <p:sp>
        <p:nvSpPr>
          <p:cNvPr id="5" name="TextBox 5"/>
          <p:cNvSpPr txBox="1"/>
          <p:nvPr/>
        </p:nvSpPr>
        <p:spPr>
          <a:xfrm>
            <a:off x="-7953238" y="1987048"/>
            <a:ext cx="12969889" cy="868614"/>
          </a:xfrm>
          <a:prstGeom prst="rect">
            <a:avLst/>
          </a:prstGeom>
        </p:spPr>
        <p:txBody>
          <a:bodyPr lIns="0" tIns="0" rIns="0" bIns="0" rtlCol="0" anchor="t">
            <a:spAutoFit/>
          </a:bodyPr>
          <a:lstStyle/>
          <a:p>
            <a:pPr algn="r">
              <a:lnSpc>
                <a:spcPts val="3569"/>
              </a:lnSpc>
            </a:pPr>
            <a:r>
              <a:rPr lang="en-US" sz="2550">
                <a:solidFill>
                  <a:srgbClr val="084C6E"/>
                </a:solidFill>
                <a:latin typeface="Open Sauce Bold"/>
              </a:rPr>
              <a:t>What is cascade classifier:- </a:t>
            </a:r>
          </a:p>
          <a:p>
            <a:pPr algn="r">
              <a:lnSpc>
                <a:spcPts val="3569"/>
              </a:lnSpc>
              <a:spcBef>
                <a:spcPct val="0"/>
              </a:spcBef>
            </a:pPr>
            <a:endParaRPr lang="en-US" sz="2550">
              <a:solidFill>
                <a:srgbClr val="084C6E"/>
              </a:solidFill>
              <a:latin typeface="Open Sauce Bold"/>
            </a:endParaRPr>
          </a:p>
        </p:txBody>
      </p:sp>
      <p:sp>
        <p:nvSpPr>
          <p:cNvPr id="6" name="TextBox 6"/>
          <p:cNvSpPr txBox="1"/>
          <p:nvPr/>
        </p:nvSpPr>
        <p:spPr>
          <a:xfrm>
            <a:off x="386410" y="2931862"/>
            <a:ext cx="17576566" cy="5505581"/>
          </a:xfrm>
          <a:prstGeom prst="rect">
            <a:avLst/>
          </a:prstGeom>
        </p:spPr>
        <p:txBody>
          <a:bodyPr lIns="0" tIns="0" rIns="0" bIns="0" rtlCol="0" anchor="t">
            <a:spAutoFit/>
          </a:bodyPr>
          <a:lstStyle/>
          <a:p>
            <a:pPr>
              <a:lnSpc>
                <a:spcPts val="3988"/>
              </a:lnSpc>
            </a:pPr>
            <a:r>
              <a:rPr lang="en-US" sz="2849">
                <a:solidFill>
                  <a:srgbClr val="084C6E"/>
                </a:solidFill>
                <a:latin typeface="Open Sauce"/>
              </a:rPr>
              <a:t>Object Detection using Haar feature-based cascade classifiers is an effective object detection method proposed by Paul Viola and Michael Jones in their paper, "Rapid Object Detection using a Boosted Cascade of Simple Features" in 2001. It is a machine learning based approach where a cascade function is trained from a lot of positive and negative images. It is then used to detect objects in other images.</a:t>
            </a:r>
          </a:p>
          <a:p>
            <a:pPr>
              <a:lnSpc>
                <a:spcPts val="3988"/>
              </a:lnSpc>
            </a:pPr>
            <a:r>
              <a:rPr lang="en-US" sz="2849">
                <a:solidFill>
                  <a:srgbClr val="084C6E"/>
                </a:solidFill>
                <a:latin typeface="Open Sauce"/>
              </a:rPr>
              <a:t>Here we will work with face detection. Initially, the algorithm needs a lot of positive images (images of faces) and negative images (images without faces) to train the classifier. Then we need to extract features from it. For this, Haar features shown in the below image are used. They are just like our convolutional kernel. Each feature is a single value obtained by subtracting sum of pixels under the white rectangle from sum of pixels under the black rectangle.</a:t>
            </a:r>
          </a:p>
          <a:p>
            <a:pPr>
              <a:lnSpc>
                <a:spcPts val="3988"/>
              </a:lnSpc>
              <a:spcBef>
                <a:spcPct val="0"/>
              </a:spcBef>
            </a:pPr>
            <a:endParaRPr lang="en-US" sz="2849">
              <a:solidFill>
                <a:srgbClr val="084C6E"/>
              </a:solidFill>
              <a:latin typeface="Open Sau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Freeform 4"/>
          <p:cNvSpPr/>
          <p:nvPr/>
        </p:nvSpPr>
        <p:spPr>
          <a:xfrm>
            <a:off x="3996748" y="3418342"/>
            <a:ext cx="10294505" cy="6500245"/>
          </a:xfrm>
          <a:custGeom>
            <a:avLst/>
            <a:gdLst/>
            <a:ahLst/>
            <a:cxnLst/>
            <a:rect l="l" t="t" r="r" b="b"/>
            <a:pathLst>
              <a:path w="10294505" h="6500245">
                <a:moveTo>
                  <a:pt x="0" y="0"/>
                </a:moveTo>
                <a:lnTo>
                  <a:pt x="10294504" y="0"/>
                </a:lnTo>
                <a:lnTo>
                  <a:pt x="10294504" y="6500245"/>
                </a:lnTo>
                <a:lnTo>
                  <a:pt x="0" y="6500245"/>
                </a:lnTo>
                <a:lnTo>
                  <a:pt x="0" y="0"/>
                </a:lnTo>
                <a:close/>
              </a:path>
            </a:pathLst>
          </a:custGeom>
          <a:blipFill>
            <a:blip r:embed="rId4"/>
            <a:stretch>
              <a:fillRect/>
            </a:stretch>
          </a:blipFill>
        </p:spPr>
        <p:txBody>
          <a:bodyPr/>
          <a:lstStyle/>
          <a:p>
            <a:endParaRPr lang="ar-EG"/>
          </a:p>
        </p:txBody>
      </p:sp>
      <p:sp>
        <p:nvSpPr>
          <p:cNvPr id="5" name="TextBox 5"/>
          <p:cNvSpPr txBox="1"/>
          <p:nvPr/>
        </p:nvSpPr>
        <p:spPr>
          <a:xfrm>
            <a:off x="4314391" y="658914"/>
            <a:ext cx="9720605" cy="1228692"/>
          </a:xfrm>
          <a:prstGeom prst="rect">
            <a:avLst/>
          </a:prstGeom>
        </p:spPr>
        <p:txBody>
          <a:bodyPr lIns="0" tIns="0" rIns="0" bIns="0" rtlCol="0" anchor="t">
            <a:spAutoFit/>
          </a:bodyPr>
          <a:lstStyle/>
          <a:p>
            <a:pPr marL="0" lvl="0" indent="0" algn="r">
              <a:lnSpc>
                <a:spcPts val="8821"/>
              </a:lnSpc>
              <a:spcBef>
                <a:spcPct val="0"/>
              </a:spcBef>
            </a:pPr>
            <a:r>
              <a:rPr lang="en-US" sz="7351">
                <a:solidFill>
                  <a:srgbClr val="084C6E"/>
                </a:solidFill>
                <a:latin typeface="Codec Pro Bold"/>
              </a:rPr>
              <a:t>FACE DETECTION</a:t>
            </a:r>
          </a:p>
        </p:txBody>
      </p:sp>
      <p:sp>
        <p:nvSpPr>
          <p:cNvPr id="6" name="TextBox 6"/>
          <p:cNvSpPr txBox="1"/>
          <p:nvPr/>
        </p:nvSpPr>
        <p:spPr>
          <a:xfrm>
            <a:off x="-6790129" y="2199617"/>
            <a:ext cx="12969889" cy="868614"/>
          </a:xfrm>
          <a:prstGeom prst="rect">
            <a:avLst/>
          </a:prstGeom>
        </p:spPr>
        <p:txBody>
          <a:bodyPr lIns="0" tIns="0" rIns="0" bIns="0" rtlCol="0" anchor="t">
            <a:spAutoFit/>
          </a:bodyPr>
          <a:lstStyle/>
          <a:p>
            <a:pPr algn="r">
              <a:lnSpc>
                <a:spcPts val="3569"/>
              </a:lnSpc>
            </a:pPr>
            <a:r>
              <a:rPr lang="en-US" sz="2550">
                <a:solidFill>
                  <a:srgbClr val="084C6E"/>
                </a:solidFill>
                <a:latin typeface="Open Sauce Bold"/>
              </a:rPr>
              <a:t>Cascade classifier in face detiction:- </a:t>
            </a:r>
          </a:p>
          <a:p>
            <a:pPr algn="r">
              <a:lnSpc>
                <a:spcPts val="3569"/>
              </a:lnSpc>
              <a:spcBef>
                <a:spcPct val="0"/>
              </a:spcBef>
            </a:pPr>
            <a:endParaRPr lang="en-US" sz="2550">
              <a:solidFill>
                <a:srgbClr val="084C6E"/>
              </a:solidFill>
              <a:latin typeface="Open Sauce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1090087" y="5636572"/>
            <a:ext cx="6114768" cy="3439557"/>
          </a:xfrm>
          <a:prstGeom prst="rect">
            <a:avLst/>
          </a:prstGeom>
        </p:spPr>
      </p:pic>
      <p:pic>
        <p:nvPicPr>
          <p:cNvPr id="5" name="Picture 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rcRect/>
          <a:stretch>
            <a:fillRect/>
          </a:stretch>
        </p:blipFill>
        <p:spPr>
          <a:xfrm>
            <a:off x="10408212" y="5621264"/>
            <a:ext cx="6141982" cy="3454865"/>
          </a:xfrm>
          <a:prstGeom prst="rect">
            <a:avLst/>
          </a:prstGeom>
        </p:spPr>
      </p:pic>
      <p:sp>
        <p:nvSpPr>
          <p:cNvPr id="6" name="TextBox 6"/>
          <p:cNvSpPr txBox="1"/>
          <p:nvPr/>
        </p:nvSpPr>
        <p:spPr>
          <a:xfrm>
            <a:off x="4314391" y="658914"/>
            <a:ext cx="9720605" cy="1228692"/>
          </a:xfrm>
          <a:prstGeom prst="rect">
            <a:avLst/>
          </a:prstGeom>
        </p:spPr>
        <p:txBody>
          <a:bodyPr lIns="0" tIns="0" rIns="0" bIns="0" rtlCol="0" anchor="t">
            <a:spAutoFit/>
          </a:bodyPr>
          <a:lstStyle/>
          <a:p>
            <a:pPr marL="0" lvl="0" indent="0" algn="r">
              <a:lnSpc>
                <a:spcPts val="8821"/>
              </a:lnSpc>
              <a:spcBef>
                <a:spcPct val="0"/>
              </a:spcBef>
            </a:pPr>
            <a:r>
              <a:rPr lang="en-US" sz="7351">
                <a:solidFill>
                  <a:srgbClr val="084C6E"/>
                </a:solidFill>
                <a:latin typeface="Codec Pro Bold"/>
              </a:rPr>
              <a:t>FACE DETECTION</a:t>
            </a:r>
          </a:p>
        </p:txBody>
      </p:sp>
      <p:sp>
        <p:nvSpPr>
          <p:cNvPr id="7" name="TextBox 7"/>
          <p:cNvSpPr txBox="1"/>
          <p:nvPr/>
        </p:nvSpPr>
        <p:spPr>
          <a:xfrm>
            <a:off x="-6790129" y="2199617"/>
            <a:ext cx="12969889" cy="868614"/>
          </a:xfrm>
          <a:prstGeom prst="rect">
            <a:avLst/>
          </a:prstGeom>
        </p:spPr>
        <p:txBody>
          <a:bodyPr lIns="0" tIns="0" rIns="0" bIns="0" rtlCol="0" anchor="t">
            <a:spAutoFit/>
          </a:bodyPr>
          <a:lstStyle/>
          <a:p>
            <a:pPr algn="r">
              <a:lnSpc>
                <a:spcPts val="3569"/>
              </a:lnSpc>
            </a:pPr>
            <a:r>
              <a:rPr lang="en-US" sz="2550">
                <a:solidFill>
                  <a:srgbClr val="084C6E"/>
                </a:solidFill>
                <a:latin typeface="Open Sauce Bold"/>
              </a:rPr>
              <a:t>Cascade classifier in face detiction:- </a:t>
            </a:r>
          </a:p>
          <a:p>
            <a:pPr algn="r">
              <a:lnSpc>
                <a:spcPts val="3569"/>
              </a:lnSpc>
              <a:spcBef>
                <a:spcPct val="0"/>
              </a:spcBef>
            </a:pPr>
            <a:endParaRPr lang="en-US" sz="2550">
              <a:solidFill>
                <a:srgbClr val="084C6E"/>
              </a:solidFill>
              <a:latin typeface="Open Sauce Bold"/>
            </a:endParaRPr>
          </a:p>
        </p:txBody>
      </p:sp>
      <p:sp>
        <p:nvSpPr>
          <p:cNvPr id="8" name="TextBox 8"/>
          <p:cNvSpPr txBox="1"/>
          <p:nvPr/>
        </p:nvSpPr>
        <p:spPr>
          <a:xfrm>
            <a:off x="7879788" y="2982506"/>
            <a:ext cx="2528425" cy="786667"/>
          </a:xfrm>
          <a:prstGeom prst="rect">
            <a:avLst/>
          </a:prstGeom>
        </p:spPr>
        <p:txBody>
          <a:bodyPr lIns="0" tIns="0" rIns="0" bIns="0" rtlCol="0" anchor="t">
            <a:spAutoFit/>
          </a:bodyPr>
          <a:lstStyle/>
          <a:p>
            <a:pPr algn="ctr">
              <a:lnSpc>
                <a:spcPts val="6509"/>
              </a:lnSpc>
              <a:spcBef>
                <a:spcPct val="0"/>
              </a:spcBef>
            </a:pPr>
            <a:r>
              <a:rPr lang="en-US" sz="4649">
                <a:solidFill>
                  <a:srgbClr val="084C6E"/>
                </a:solidFill>
                <a:latin typeface="Open Sauce Bold"/>
              </a:rPr>
              <a:t>Example</a:t>
            </a:r>
          </a:p>
        </p:txBody>
      </p:sp>
      <p:sp>
        <p:nvSpPr>
          <p:cNvPr id="9" name="TextBox 9"/>
          <p:cNvSpPr txBox="1"/>
          <p:nvPr/>
        </p:nvSpPr>
        <p:spPr>
          <a:xfrm>
            <a:off x="3745689" y="4204433"/>
            <a:ext cx="1450248" cy="786667"/>
          </a:xfrm>
          <a:prstGeom prst="rect">
            <a:avLst/>
          </a:prstGeom>
        </p:spPr>
        <p:txBody>
          <a:bodyPr lIns="0" tIns="0" rIns="0" bIns="0" rtlCol="0" anchor="t">
            <a:spAutoFit/>
          </a:bodyPr>
          <a:lstStyle/>
          <a:p>
            <a:pPr algn="ctr">
              <a:lnSpc>
                <a:spcPts val="6509"/>
              </a:lnSpc>
              <a:spcBef>
                <a:spcPct val="0"/>
              </a:spcBef>
            </a:pPr>
            <a:r>
              <a:rPr lang="en-US" sz="4649">
                <a:solidFill>
                  <a:srgbClr val="084C6E"/>
                </a:solidFill>
                <a:latin typeface="Open Sauce Bold"/>
              </a:rPr>
              <a:t>Face</a:t>
            </a:r>
          </a:p>
        </p:txBody>
      </p:sp>
      <p:sp>
        <p:nvSpPr>
          <p:cNvPr id="10" name="TextBox 10"/>
          <p:cNvSpPr txBox="1"/>
          <p:nvPr/>
        </p:nvSpPr>
        <p:spPr>
          <a:xfrm>
            <a:off x="12167985" y="4204433"/>
            <a:ext cx="2796480" cy="786667"/>
          </a:xfrm>
          <a:prstGeom prst="rect">
            <a:avLst/>
          </a:prstGeom>
        </p:spPr>
        <p:txBody>
          <a:bodyPr lIns="0" tIns="0" rIns="0" bIns="0" rtlCol="0" anchor="t">
            <a:spAutoFit/>
          </a:bodyPr>
          <a:lstStyle/>
          <a:p>
            <a:pPr algn="ctr">
              <a:lnSpc>
                <a:spcPts val="6509"/>
              </a:lnSpc>
              <a:spcBef>
                <a:spcPct val="0"/>
              </a:spcBef>
            </a:pPr>
            <a:r>
              <a:rPr lang="en-US" sz="4649">
                <a:solidFill>
                  <a:srgbClr val="084C6E"/>
                </a:solidFill>
                <a:latin typeface="Open Sauce Bold"/>
              </a:rPr>
              <a:t>Non Face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video>
              <p:cMediaNode vol="100000">
                <p:cTn id="3"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Freeform 4"/>
          <p:cNvSpPr/>
          <p:nvPr/>
        </p:nvSpPr>
        <p:spPr>
          <a:xfrm>
            <a:off x="3905424" y="2562164"/>
            <a:ext cx="10477151" cy="3714656"/>
          </a:xfrm>
          <a:custGeom>
            <a:avLst/>
            <a:gdLst/>
            <a:ahLst/>
            <a:cxnLst/>
            <a:rect l="l" t="t" r="r" b="b"/>
            <a:pathLst>
              <a:path w="10477151" h="3714656">
                <a:moveTo>
                  <a:pt x="0" y="0"/>
                </a:moveTo>
                <a:lnTo>
                  <a:pt x="10477152" y="0"/>
                </a:lnTo>
                <a:lnTo>
                  <a:pt x="10477152" y="3714657"/>
                </a:lnTo>
                <a:lnTo>
                  <a:pt x="0" y="3714657"/>
                </a:lnTo>
                <a:lnTo>
                  <a:pt x="0" y="0"/>
                </a:lnTo>
                <a:close/>
              </a:path>
            </a:pathLst>
          </a:custGeom>
          <a:blipFill>
            <a:blip r:embed="rId4"/>
            <a:stretch>
              <a:fillRect t="-1788" b="-1788"/>
            </a:stretch>
          </a:blipFill>
        </p:spPr>
        <p:txBody>
          <a:bodyPr/>
          <a:lstStyle/>
          <a:p>
            <a:endParaRPr lang="ar-EG"/>
          </a:p>
        </p:txBody>
      </p:sp>
      <p:sp>
        <p:nvSpPr>
          <p:cNvPr id="5" name="Freeform 5"/>
          <p:cNvSpPr/>
          <p:nvPr/>
        </p:nvSpPr>
        <p:spPr>
          <a:xfrm>
            <a:off x="4113456" y="7110611"/>
            <a:ext cx="10061089" cy="542214"/>
          </a:xfrm>
          <a:custGeom>
            <a:avLst/>
            <a:gdLst/>
            <a:ahLst/>
            <a:cxnLst/>
            <a:rect l="l" t="t" r="r" b="b"/>
            <a:pathLst>
              <a:path w="10061089" h="542214">
                <a:moveTo>
                  <a:pt x="0" y="0"/>
                </a:moveTo>
                <a:lnTo>
                  <a:pt x="10061088" y="0"/>
                </a:lnTo>
                <a:lnTo>
                  <a:pt x="10061088" y="542215"/>
                </a:lnTo>
                <a:lnTo>
                  <a:pt x="0" y="542215"/>
                </a:lnTo>
                <a:lnTo>
                  <a:pt x="0" y="0"/>
                </a:lnTo>
                <a:close/>
              </a:path>
            </a:pathLst>
          </a:custGeom>
          <a:blipFill>
            <a:blip r:embed="rId5"/>
            <a:stretch>
              <a:fillRect/>
            </a:stretch>
          </a:blipFill>
        </p:spPr>
        <p:txBody>
          <a:bodyPr/>
          <a:lstStyle/>
          <a:p>
            <a:endParaRPr lang="ar-EG"/>
          </a:p>
        </p:txBody>
      </p:sp>
      <p:sp>
        <p:nvSpPr>
          <p:cNvPr id="6" name="TextBox 6"/>
          <p:cNvSpPr txBox="1"/>
          <p:nvPr/>
        </p:nvSpPr>
        <p:spPr>
          <a:xfrm>
            <a:off x="4321487" y="253182"/>
            <a:ext cx="9645026" cy="3032694"/>
          </a:xfrm>
          <a:prstGeom prst="rect">
            <a:avLst/>
          </a:prstGeom>
        </p:spPr>
        <p:txBody>
          <a:bodyPr lIns="0" tIns="0" rIns="0" bIns="0" rtlCol="0" anchor="t">
            <a:spAutoFit/>
          </a:bodyPr>
          <a:lstStyle/>
          <a:p>
            <a:pPr algn="ctr">
              <a:lnSpc>
                <a:spcPts val="7726"/>
              </a:lnSpc>
            </a:pPr>
            <a:r>
              <a:rPr lang="en-US" sz="6438">
                <a:solidFill>
                  <a:srgbClr val="084C6E"/>
                </a:solidFill>
                <a:latin typeface="Codec Pro Bold"/>
              </a:rPr>
              <a:t>FACIAL EXPRESSION RECOGNITION</a:t>
            </a:r>
          </a:p>
          <a:p>
            <a:pPr marL="0" lvl="0" indent="0" algn="ctr">
              <a:lnSpc>
                <a:spcPts val="7726"/>
              </a:lnSpc>
              <a:spcBef>
                <a:spcPct val="0"/>
              </a:spcBef>
            </a:pPr>
            <a:endParaRPr lang="en-US" sz="6438">
              <a:solidFill>
                <a:srgbClr val="084C6E"/>
              </a:solidFill>
              <a:latin typeface="Codec Pro Bold"/>
            </a:endParaRPr>
          </a:p>
        </p:txBody>
      </p:sp>
      <p:sp>
        <p:nvSpPr>
          <p:cNvPr id="7" name="TextBox 7"/>
          <p:cNvSpPr txBox="1"/>
          <p:nvPr/>
        </p:nvSpPr>
        <p:spPr>
          <a:xfrm>
            <a:off x="-11562536" y="2524064"/>
            <a:ext cx="12969889" cy="420972"/>
          </a:xfrm>
          <a:prstGeom prst="rect">
            <a:avLst/>
          </a:prstGeom>
        </p:spPr>
        <p:txBody>
          <a:bodyPr lIns="0" tIns="0" rIns="0" bIns="0" rtlCol="0" anchor="t">
            <a:spAutoFit/>
          </a:bodyPr>
          <a:lstStyle/>
          <a:p>
            <a:pPr algn="r">
              <a:lnSpc>
                <a:spcPts val="3569"/>
              </a:lnSpc>
              <a:spcBef>
                <a:spcPct val="0"/>
              </a:spcBef>
            </a:pPr>
            <a:r>
              <a:rPr lang="en-US" sz="2550">
                <a:solidFill>
                  <a:srgbClr val="084C6E"/>
                </a:solidFill>
                <a:latin typeface="Open Sauce Bold"/>
              </a:rPr>
              <a:t>Code:</a:t>
            </a:r>
          </a:p>
        </p:txBody>
      </p:sp>
      <p:sp>
        <p:nvSpPr>
          <p:cNvPr id="8" name="TextBox 8"/>
          <p:cNvSpPr txBox="1"/>
          <p:nvPr/>
        </p:nvSpPr>
        <p:spPr>
          <a:xfrm>
            <a:off x="3905424" y="8102854"/>
            <a:ext cx="9670513" cy="922824"/>
          </a:xfrm>
          <a:prstGeom prst="rect">
            <a:avLst/>
          </a:prstGeom>
        </p:spPr>
        <p:txBody>
          <a:bodyPr lIns="0" tIns="0" rIns="0" bIns="0" rtlCol="0" anchor="t">
            <a:spAutoFit/>
          </a:bodyPr>
          <a:lstStyle/>
          <a:p>
            <a:pPr algn="ctr">
              <a:lnSpc>
                <a:spcPts val="3774"/>
              </a:lnSpc>
            </a:pPr>
            <a:r>
              <a:rPr lang="en-US" sz="2695">
                <a:solidFill>
                  <a:srgbClr val="000000"/>
                </a:solidFill>
                <a:latin typeface="Open Sauce"/>
              </a:rPr>
              <a:t>  It opens an image file using the PIL `Image.open` function.</a:t>
            </a:r>
          </a:p>
          <a:p>
            <a:pPr algn="ctr">
              <a:lnSpc>
                <a:spcPts val="3774"/>
              </a:lnSpc>
              <a:spcBef>
                <a:spcPct val="0"/>
              </a:spcBef>
            </a:pPr>
            <a:endParaRPr lang="en-US" sz="2695">
              <a:solidFill>
                <a:srgbClr val="000000"/>
              </a:solidFill>
              <a:latin typeface="Open Sau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Freeform 4"/>
          <p:cNvSpPr/>
          <p:nvPr/>
        </p:nvSpPr>
        <p:spPr>
          <a:xfrm>
            <a:off x="2561163" y="2421017"/>
            <a:ext cx="9339860" cy="1048037"/>
          </a:xfrm>
          <a:custGeom>
            <a:avLst/>
            <a:gdLst/>
            <a:ahLst/>
            <a:cxnLst/>
            <a:rect l="l" t="t" r="r" b="b"/>
            <a:pathLst>
              <a:path w="9339860" h="1048037">
                <a:moveTo>
                  <a:pt x="0" y="0"/>
                </a:moveTo>
                <a:lnTo>
                  <a:pt x="9339859" y="0"/>
                </a:lnTo>
                <a:lnTo>
                  <a:pt x="9339859" y="1048037"/>
                </a:lnTo>
                <a:lnTo>
                  <a:pt x="0" y="1048037"/>
                </a:lnTo>
                <a:lnTo>
                  <a:pt x="0" y="0"/>
                </a:lnTo>
                <a:close/>
              </a:path>
            </a:pathLst>
          </a:custGeom>
          <a:blipFill>
            <a:blip r:embed="rId4"/>
            <a:stretch>
              <a:fillRect/>
            </a:stretch>
          </a:blipFill>
        </p:spPr>
        <p:txBody>
          <a:bodyPr/>
          <a:lstStyle/>
          <a:p>
            <a:endParaRPr lang="ar-EG"/>
          </a:p>
        </p:txBody>
      </p:sp>
      <p:sp>
        <p:nvSpPr>
          <p:cNvPr id="5" name="TextBox 5"/>
          <p:cNvSpPr txBox="1"/>
          <p:nvPr/>
        </p:nvSpPr>
        <p:spPr>
          <a:xfrm>
            <a:off x="2561163" y="3509389"/>
            <a:ext cx="13470841" cy="1379784"/>
          </a:xfrm>
          <a:prstGeom prst="rect">
            <a:avLst/>
          </a:prstGeom>
        </p:spPr>
        <p:txBody>
          <a:bodyPr lIns="0" tIns="0" rIns="0" bIns="0" rtlCol="0" anchor="t">
            <a:spAutoFit/>
          </a:bodyPr>
          <a:lstStyle/>
          <a:p>
            <a:pPr>
              <a:lnSpc>
                <a:spcPts val="3748"/>
              </a:lnSpc>
            </a:pPr>
            <a:r>
              <a:rPr lang="en-US" sz="2677">
                <a:solidFill>
                  <a:srgbClr val="084C6E"/>
                </a:solidFill>
                <a:latin typeface="Open Sauce"/>
              </a:rPr>
              <a:t> It converts the opened image to grayscale using the `convert` method with the argument `'L'`, which stands for luminance.</a:t>
            </a:r>
          </a:p>
          <a:p>
            <a:pPr>
              <a:lnSpc>
                <a:spcPts val="3748"/>
              </a:lnSpc>
              <a:spcBef>
                <a:spcPct val="0"/>
              </a:spcBef>
            </a:pPr>
            <a:endParaRPr lang="en-US" sz="2677">
              <a:solidFill>
                <a:srgbClr val="084C6E"/>
              </a:solidFill>
              <a:latin typeface="Open Sauce"/>
            </a:endParaRPr>
          </a:p>
        </p:txBody>
      </p:sp>
      <p:sp>
        <p:nvSpPr>
          <p:cNvPr id="6" name="Freeform 6"/>
          <p:cNvSpPr/>
          <p:nvPr/>
        </p:nvSpPr>
        <p:spPr>
          <a:xfrm>
            <a:off x="2561163" y="4732741"/>
            <a:ext cx="9509052" cy="956532"/>
          </a:xfrm>
          <a:custGeom>
            <a:avLst/>
            <a:gdLst/>
            <a:ahLst/>
            <a:cxnLst/>
            <a:rect l="l" t="t" r="r" b="b"/>
            <a:pathLst>
              <a:path w="9509052" h="956532">
                <a:moveTo>
                  <a:pt x="0" y="0"/>
                </a:moveTo>
                <a:lnTo>
                  <a:pt x="9509052" y="0"/>
                </a:lnTo>
                <a:lnTo>
                  <a:pt x="9509052" y="956532"/>
                </a:lnTo>
                <a:lnTo>
                  <a:pt x="0" y="956532"/>
                </a:lnTo>
                <a:lnTo>
                  <a:pt x="0" y="0"/>
                </a:lnTo>
                <a:close/>
              </a:path>
            </a:pathLst>
          </a:custGeom>
          <a:blipFill>
            <a:blip r:embed="rId5"/>
            <a:stretch>
              <a:fillRect/>
            </a:stretch>
          </a:blipFill>
        </p:spPr>
        <p:txBody>
          <a:bodyPr/>
          <a:lstStyle/>
          <a:p>
            <a:endParaRPr lang="ar-EG"/>
          </a:p>
        </p:txBody>
      </p:sp>
      <p:sp>
        <p:nvSpPr>
          <p:cNvPr id="7" name="Freeform 7"/>
          <p:cNvSpPr/>
          <p:nvPr/>
        </p:nvSpPr>
        <p:spPr>
          <a:xfrm>
            <a:off x="2561163" y="6915295"/>
            <a:ext cx="9513803" cy="954187"/>
          </a:xfrm>
          <a:custGeom>
            <a:avLst/>
            <a:gdLst/>
            <a:ahLst/>
            <a:cxnLst/>
            <a:rect l="l" t="t" r="r" b="b"/>
            <a:pathLst>
              <a:path w="9513803" h="954187">
                <a:moveTo>
                  <a:pt x="0" y="0"/>
                </a:moveTo>
                <a:lnTo>
                  <a:pt x="9513802" y="0"/>
                </a:lnTo>
                <a:lnTo>
                  <a:pt x="9513802" y="954187"/>
                </a:lnTo>
                <a:lnTo>
                  <a:pt x="0" y="954187"/>
                </a:lnTo>
                <a:lnTo>
                  <a:pt x="0" y="0"/>
                </a:lnTo>
                <a:close/>
              </a:path>
            </a:pathLst>
          </a:custGeom>
          <a:blipFill>
            <a:blip r:embed="rId6"/>
            <a:stretch>
              <a:fillRect/>
            </a:stretch>
          </a:blipFill>
        </p:spPr>
        <p:txBody>
          <a:bodyPr/>
          <a:lstStyle/>
          <a:p>
            <a:endParaRPr lang="ar-EG"/>
          </a:p>
        </p:txBody>
      </p:sp>
      <p:sp>
        <p:nvSpPr>
          <p:cNvPr id="8" name="TextBox 8"/>
          <p:cNvSpPr txBox="1"/>
          <p:nvPr/>
        </p:nvSpPr>
        <p:spPr>
          <a:xfrm>
            <a:off x="4626653" y="207847"/>
            <a:ext cx="8702962" cy="2737189"/>
          </a:xfrm>
          <a:prstGeom prst="rect">
            <a:avLst/>
          </a:prstGeom>
        </p:spPr>
        <p:txBody>
          <a:bodyPr lIns="0" tIns="0" rIns="0" bIns="0" rtlCol="0" anchor="t">
            <a:spAutoFit/>
          </a:bodyPr>
          <a:lstStyle/>
          <a:p>
            <a:pPr algn="ctr">
              <a:lnSpc>
                <a:spcPts val="6971"/>
              </a:lnSpc>
            </a:pPr>
            <a:r>
              <a:rPr lang="en-US" sz="5809">
                <a:solidFill>
                  <a:srgbClr val="084C6E"/>
                </a:solidFill>
                <a:latin typeface="Codec Pro Bold"/>
              </a:rPr>
              <a:t>FACIAL EXPRESSION RECOGNITION</a:t>
            </a:r>
          </a:p>
          <a:p>
            <a:pPr marL="0" lvl="0" indent="0" algn="ctr">
              <a:lnSpc>
                <a:spcPts val="6971"/>
              </a:lnSpc>
              <a:spcBef>
                <a:spcPct val="0"/>
              </a:spcBef>
            </a:pPr>
            <a:endParaRPr lang="en-US" sz="5809">
              <a:solidFill>
                <a:srgbClr val="084C6E"/>
              </a:solidFill>
              <a:latin typeface="Codec Pro Bold"/>
            </a:endParaRPr>
          </a:p>
        </p:txBody>
      </p:sp>
      <p:sp>
        <p:nvSpPr>
          <p:cNvPr id="9" name="TextBox 9"/>
          <p:cNvSpPr txBox="1"/>
          <p:nvPr/>
        </p:nvSpPr>
        <p:spPr>
          <a:xfrm>
            <a:off x="-11562536" y="2524064"/>
            <a:ext cx="12969889" cy="420972"/>
          </a:xfrm>
          <a:prstGeom prst="rect">
            <a:avLst/>
          </a:prstGeom>
        </p:spPr>
        <p:txBody>
          <a:bodyPr lIns="0" tIns="0" rIns="0" bIns="0" rtlCol="0" anchor="t">
            <a:spAutoFit/>
          </a:bodyPr>
          <a:lstStyle/>
          <a:p>
            <a:pPr algn="r">
              <a:lnSpc>
                <a:spcPts val="3569"/>
              </a:lnSpc>
              <a:spcBef>
                <a:spcPct val="0"/>
              </a:spcBef>
            </a:pPr>
            <a:r>
              <a:rPr lang="en-US" sz="2550">
                <a:solidFill>
                  <a:srgbClr val="084C6E"/>
                </a:solidFill>
                <a:latin typeface="Open Sauce Bold"/>
              </a:rPr>
              <a:t>Code:</a:t>
            </a:r>
          </a:p>
        </p:txBody>
      </p:sp>
      <p:sp>
        <p:nvSpPr>
          <p:cNvPr id="10" name="TextBox 10"/>
          <p:cNvSpPr txBox="1"/>
          <p:nvPr/>
        </p:nvSpPr>
        <p:spPr>
          <a:xfrm>
            <a:off x="2561163" y="5859290"/>
            <a:ext cx="14586942" cy="1056005"/>
          </a:xfrm>
          <a:prstGeom prst="rect">
            <a:avLst/>
          </a:prstGeom>
        </p:spPr>
        <p:txBody>
          <a:bodyPr lIns="0" tIns="0" rIns="0" bIns="0" rtlCol="0" anchor="t">
            <a:spAutoFit/>
          </a:bodyPr>
          <a:lstStyle/>
          <a:p>
            <a:pPr algn="ctr">
              <a:lnSpc>
                <a:spcPts val="3989"/>
              </a:lnSpc>
            </a:pPr>
            <a:r>
              <a:rPr lang="en-US" sz="2849">
                <a:solidFill>
                  <a:srgbClr val="084C6E"/>
                </a:solidFill>
                <a:latin typeface="Open Sauce"/>
              </a:rPr>
              <a:t>  It resizes the image to a specified size of (48, 48) pixels using the `resize` method.</a:t>
            </a:r>
          </a:p>
          <a:p>
            <a:pPr algn="ctr">
              <a:lnSpc>
                <a:spcPts val="4549"/>
              </a:lnSpc>
              <a:spcBef>
                <a:spcPct val="0"/>
              </a:spcBef>
            </a:pPr>
            <a:endParaRPr lang="en-US" sz="2849">
              <a:solidFill>
                <a:srgbClr val="084C6E"/>
              </a:solidFill>
              <a:latin typeface="Open Sauce"/>
            </a:endParaRPr>
          </a:p>
        </p:txBody>
      </p:sp>
      <p:sp>
        <p:nvSpPr>
          <p:cNvPr id="11" name="TextBox 11"/>
          <p:cNvSpPr txBox="1"/>
          <p:nvPr/>
        </p:nvSpPr>
        <p:spPr>
          <a:xfrm>
            <a:off x="2550132" y="8050457"/>
            <a:ext cx="14391902" cy="1847215"/>
          </a:xfrm>
          <a:prstGeom prst="rect">
            <a:avLst/>
          </a:prstGeom>
        </p:spPr>
        <p:txBody>
          <a:bodyPr lIns="0" tIns="0" rIns="0" bIns="0" rtlCol="0" anchor="t">
            <a:spAutoFit/>
          </a:bodyPr>
          <a:lstStyle/>
          <a:p>
            <a:pPr>
              <a:lnSpc>
                <a:spcPts val="3709"/>
              </a:lnSpc>
            </a:pPr>
            <a:r>
              <a:rPr lang="en-US" sz="2649">
                <a:solidFill>
                  <a:srgbClr val="084C6E"/>
                </a:solidFill>
                <a:latin typeface="Open Sauce"/>
              </a:rPr>
              <a:t>It converts the PIL image to a NumPy array using the `img_to_array` function from Keras utilities. This function is useful when working with deep learning models that accept NumPy arrays as input.</a:t>
            </a:r>
          </a:p>
          <a:p>
            <a:pPr>
              <a:lnSpc>
                <a:spcPts val="3709"/>
              </a:lnSpc>
              <a:spcBef>
                <a:spcPct val="0"/>
              </a:spcBef>
            </a:pPr>
            <a:endParaRPr lang="en-US" sz="2649">
              <a:solidFill>
                <a:srgbClr val="084C6E"/>
              </a:solidFill>
              <a:latin typeface="Open Sau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TextBox 4"/>
          <p:cNvSpPr txBox="1"/>
          <p:nvPr/>
        </p:nvSpPr>
        <p:spPr>
          <a:xfrm>
            <a:off x="2166935" y="3951281"/>
            <a:ext cx="16121065" cy="1830047"/>
          </a:xfrm>
          <a:prstGeom prst="rect">
            <a:avLst/>
          </a:prstGeom>
        </p:spPr>
        <p:txBody>
          <a:bodyPr lIns="0" tIns="0" rIns="0" bIns="0" rtlCol="0" anchor="t">
            <a:spAutoFit/>
          </a:bodyPr>
          <a:lstStyle/>
          <a:p>
            <a:pPr>
              <a:lnSpc>
                <a:spcPts val="3672"/>
              </a:lnSpc>
            </a:pPr>
            <a:r>
              <a:rPr lang="en-US" sz="2623">
                <a:solidFill>
                  <a:srgbClr val="084C6E"/>
                </a:solidFill>
                <a:latin typeface="Open Sauce"/>
              </a:rPr>
              <a:t> It adds an extra dimension to the array using `np.expand_dims`. This is often necessary when working with deep learning models that expect input data to have a certain shape, typically with a batch dimension.</a:t>
            </a:r>
          </a:p>
          <a:p>
            <a:pPr>
              <a:lnSpc>
                <a:spcPts val="3672"/>
              </a:lnSpc>
              <a:spcBef>
                <a:spcPct val="0"/>
              </a:spcBef>
            </a:pPr>
            <a:endParaRPr lang="en-US" sz="2623">
              <a:solidFill>
                <a:srgbClr val="084C6E"/>
              </a:solidFill>
              <a:latin typeface="Open Sauce"/>
            </a:endParaRPr>
          </a:p>
        </p:txBody>
      </p:sp>
      <p:sp>
        <p:nvSpPr>
          <p:cNvPr id="5" name="Freeform 5"/>
          <p:cNvSpPr/>
          <p:nvPr/>
        </p:nvSpPr>
        <p:spPr>
          <a:xfrm>
            <a:off x="2166935" y="2945036"/>
            <a:ext cx="10569388" cy="629130"/>
          </a:xfrm>
          <a:custGeom>
            <a:avLst/>
            <a:gdLst/>
            <a:ahLst/>
            <a:cxnLst/>
            <a:rect l="l" t="t" r="r" b="b"/>
            <a:pathLst>
              <a:path w="10569388" h="629130">
                <a:moveTo>
                  <a:pt x="0" y="0"/>
                </a:moveTo>
                <a:lnTo>
                  <a:pt x="10569388" y="0"/>
                </a:lnTo>
                <a:lnTo>
                  <a:pt x="10569388" y="629130"/>
                </a:lnTo>
                <a:lnTo>
                  <a:pt x="0" y="629130"/>
                </a:lnTo>
                <a:lnTo>
                  <a:pt x="0" y="0"/>
                </a:lnTo>
                <a:close/>
              </a:path>
            </a:pathLst>
          </a:custGeom>
          <a:blipFill>
            <a:blip r:embed="rId4"/>
            <a:stretch>
              <a:fillRect/>
            </a:stretch>
          </a:blipFill>
        </p:spPr>
        <p:txBody>
          <a:bodyPr/>
          <a:lstStyle/>
          <a:p>
            <a:endParaRPr lang="ar-EG"/>
          </a:p>
        </p:txBody>
      </p:sp>
      <p:sp>
        <p:nvSpPr>
          <p:cNvPr id="6" name="Freeform 6"/>
          <p:cNvSpPr/>
          <p:nvPr/>
        </p:nvSpPr>
        <p:spPr>
          <a:xfrm>
            <a:off x="2166935" y="5781328"/>
            <a:ext cx="9369275" cy="1091566"/>
          </a:xfrm>
          <a:custGeom>
            <a:avLst/>
            <a:gdLst/>
            <a:ahLst/>
            <a:cxnLst/>
            <a:rect l="l" t="t" r="r" b="b"/>
            <a:pathLst>
              <a:path w="9369275" h="1091566">
                <a:moveTo>
                  <a:pt x="0" y="0"/>
                </a:moveTo>
                <a:lnTo>
                  <a:pt x="9369275" y="0"/>
                </a:lnTo>
                <a:lnTo>
                  <a:pt x="9369275" y="1091566"/>
                </a:lnTo>
                <a:lnTo>
                  <a:pt x="0" y="1091566"/>
                </a:lnTo>
                <a:lnTo>
                  <a:pt x="0" y="0"/>
                </a:lnTo>
                <a:close/>
              </a:path>
            </a:pathLst>
          </a:custGeom>
          <a:blipFill>
            <a:blip r:embed="rId5"/>
            <a:stretch>
              <a:fillRect/>
            </a:stretch>
          </a:blipFill>
        </p:spPr>
        <p:txBody>
          <a:bodyPr/>
          <a:lstStyle/>
          <a:p>
            <a:endParaRPr lang="ar-EG"/>
          </a:p>
        </p:txBody>
      </p:sp>
      <p:sp>
        <p:nvSpPr>
          <p:cNvPr id="7" name="TextBox 7"/>
          <p:cNvSpPr txBox="1"/>
          <p:nvPr/>
        </p:nvSpPr>
        <p:spPr>
          <a:xfrm>
            <a:off x="4183611" y="350036"/>
            <a:ext cx="9645026" cy="3032694"/>
          </a:xfrm>
          <a:prstGeom prst="rect">
            <a:avLst/>
          </a:prstGeom>
        </p:spPr>
        <p:txBody>
          <a:bodyPr lIns="0" tIns="0" rIns="0" bIns="0" rtlCol="0" anchor="t">
            <a:spAutoFit/>
          </a:bodyPr>
          <a:lstStyle/>
          <a:p>
            <a:pPr algn="ctr">
              <a:lnSpc>
                <a:spcPts val="7726"/>
              </a:lnSpc>
            </a:pPr>
            <a:r>
              <a:rPr lang="en-US" sz="6438">
                <a:solidFill>
                  <a:srgbClr val="084C6E"/>
                </a:solidFill>
                <a:latin typeface="Codec Pro Bold"/>
              </a:rPr>
              <a:t>FACIAL EXPRESSION RECOGNITION</a:t>
            </a:r>
          </a:p>
          <a:p>
            <a:pPr marL="0" lvl="0" indent="0" algn="ctr">
              <a:lnSpc>
                <a:spcPts val="7726"/>
              </a:lnSpc>
              <a:spcBef>
                <a:spcPct val="0"/>
              </a:spcBef>
            </a:pPr>
            <a:endParaRPr lang="en-US" sz="6438">
              <a:solidFill>
                <a:srgbClr val="084C6E"/>
              </a:solidFill>
              <a:latin typeface="Codec Pro Bold"/>
            </a:endParaRPr>
          </a:p>
        </p:txBody>
      </p:sp>
      <p:sp>
        <p:nvSpPr>
          <p:cNvPr id="8" name="TextBox 8"/>
          <p:cNvSpPr txBox="1"/>
          <p:nvPr/>
        </p:nvSpPr>
        <p:spPr>
          <a:xfrm>
            <a:off x="-11562536" y="2524064"/>
            <a:ext cx="12969889" cy="420972"/>
          </a:xfrm>
          <a:prstGeom prst="rect">
            <a:avLst/>
          </a:prstGeom>
        </p:spPr>
        <p:txBody>
          <a:bodyPr lIns="0" tIns="0" rIns="0" bIns="0" rtlCol="0" anchor="t">
            <a:spAutoFit/>
          </a:bodyPr>
          <a:lstStyle/>
          <a:p>
            <a:pPr algn="r">
              <a:lnSpc>
                <a:spcPts val="3569"/>
              </a:lnSpc>
              <a:spcBef>
                <a:spcPct val="0"/>
              </a:spcBef>
            </a:pPr>
            <a:r>
              <a:rPr lang="en-US" sz="2550">
                <a:solidFill>
                  <a:srgbClr val="084C6E"/>
                </a:solidFill>
                <a:latin typeface="Open Sauce Bold"/>
              </a:rPr>
              <a:t>Code:</a:t>
            </a:r>
          </a:p>
        </p:txBody>
      </p:sp>
      <p:sp>
        <p:nvSpPr>
          <p:cNvPr id="9" name="TextBox 9"/>
          <p:cNvSpPr txBox="1"/>
          <p:nvPr/>
        </p:nvSpPr>
        <p:spPr>
          <a:xfrm>
            <a:off x="2166935" y="7434869"/>
            <a:ext cx="16121065" cy="1447906"/>
          </a:xfrm>
          <a:prstGeom prst="rect">
            <a:avLst/>
          </a:prstGeom>
        </p:spPr>
        <p:txBody>
          <a:bodyPr lIns="0" tIns="0" rIns="0" bIns="0" rtlCol="0" anchor="t">
            <a:spAutoFit/>
          </a:bodyPr>
          <a:lstStyle/>
          <a:p>
            <a:pPr>
              <a:lnSpc>
                <a:spcPts val="3711"/>
              </a:lnSpc>
            </a:pPr>
            <a:r>
              <a:rPr lang="en-US" sz="2650">
                <a:solidFill>
                  <a:srgbClr val="084C6E"/>
                </a:solidFill>
                <a:latin typeface="Open Sauce"/>
              </a:rPr>
              <a:t> It normalizes the pixel values to be in the range [0, 1]. This is a common preprocessing step in deep learning to ensure that the input data is within a standard range.</a:t>
            </a:r>
          </a:p>
          <a:p>
            <a:pPr marL="649923" lvl="1" indent="-324961">
              <a:lnSpc>
                <a:spcPts val="4214"/>
              </a:lnSpc>
              <a:buFont typeface="Arial"/>
              <a:buChar char="•"/>
            </a:pPr>
            <a:endParaRPr lang="en-US" sz="2650">
              <a:solidFill>
                <a:srgbClr val="084C6E"/>
              </a:solidFill>
              <a:latin typeface="Open Sauc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TextBox 4"/>
          <p:cNvSpPr txBox="1"/>
          <p:nvPr/>
        </p:nvSpPr>
        <p:spPr>
          <a:xfrm>
            <a:off x="1938757" y="3988873"/>
            <a:ext cx="15320543" cy="1295128"/>
          </a:xfrm>
          <a:prstGeom prst="rect">
            <a:avLst/>
          </a:prstGeom>
        </p:spPr>
        <p:txBody>
          <a:bodyPr lIns="0" tIns="0" rIns="0" bIns="0" rtlCol="0" anchor="t">
            <a:spAutoFit/>
          </a:bodyPr>
          <a:lstStyle/>
          <a:p>
            <a:pPr>
              <a:lnSpc>
                <a:spcPts val="3451"/>
              </a:lnSpc>
            </a:pPr>
            <a:r>
              <a:rPr lang="en-US" sz="2465">
                <a:solidFill>
                  <a:srgbClr val="084C6E"/>
                </a:solidFill>
                <a:latin typeface="Open Sauce"/>
              </a:rPr>
              <a:t>This code reads the model architecture from a JSON file (modelcomplete.json) and stores it in the loaded_model_json variable.</a:t>
            </a:r>
          </a:p>
          <a:p>
            <a:pPr>
              <a:lnSpc>
                <a:spcPts val="3451"/>
              </a:lnSpc>
              <a:spcBef>
                <a:spcPct val="0"/>
              </a:spcBef>
            </a:pPr>
            <a:endParaRPr lang="en-US" sz="2465">
              <a:solidFill>
                <a:srgbClr val="084C6E"/>
              </a:solidFill>
              <a:latin typeface="Open Sauce"/>
            </a:endParaRPr>
          </a:p>
        </p:txBody>
      </p:sp>
      <p:sp>
        <p:nvSpPr>
          <p:cNvPr id="5" name="Freeform 5"/>
          <p:cNvSpPr/>
          <p:nvPr/>
        </p:nvSpPr>
        <p:spPr>
          <a:xfrm>
            <a:off x="1938757" y="2562164"/>
            <a:ext cx="12285449" cy="1150429"/>
          </a:xfrm>
          <a:custGeom>
            <a:avLst/>
            <a:gdLst/>
            <a:ahLst/>
            <a:cxnLst/>
            <a:rect l="l" t="t" r="r" b="b"/>
            <a:pathLst>
              <a:path w="12285449" h="1150429">
                <a:moveTo>
                  <a:pt x="0" y="0"/>
                </a:moveTo>
                <a:lnTo>
                  <a:pt x="12285449" y="0"/>
                </a:lnTo>
                <a:lnTo>
                  <a:pt x="12285449" y="1150429"/>
                </a:lnTo>
                <a:lnTo>
                  <a:pt x="0" y="1150429"/>
                </a:lnTo>
                <a:lnTo>
                  <a:pt x="0" y="0"/>
                </a:lnTo>
                <a:close/>
              </a:path>
            </a:pathLst>
          </a:custGeom>
          <a:blipFill>
            <a:blip r:embed="rId4"/>
            <a:stretch>
              <a:fillRect/>
            </a:stretch>
          </a:blipFill>
        </p:spPr>
        <p:txBody>
          <a:bodyPr/>
          <a:lstStyle/>
          <a:p>
            <a:endParaRPr lang="ar-EG"/>
          </a:p>
        </p:txBody>
      </p:sp>
      <p:sp>
        <p:nvSpPr>
          <p:cNvPr id="6" name="Freeform 6"/>
          <p:cNvSpPr/>
          <p:nvPr/>
        </p:nvSpPr>
        <p:spPr>
          <a:xfrm>
            <a:off x="1802289" y="5607851"/>
            <a:ext cx="14972157" cy="1228929"/>
          </a:xfrm>
          <a:custGeom>
            <a:avLst/>
            <a:gdLst/>
            <a:ahLst/>
            <a:cxnLst/>
            <a:rect l="l" t="t" r="r" b="b"/>
            <a:pathLst>
              <a:path w="14972157" h="1228929">
                <a:moveTo>
                  <a:pt x="0" y="0"/>
                </a:moveTo>
                <a:lnTo>
                  <a:pt x="14972158" y="0"/>
                </a:lnTo>
                <a:lnTo>
                  <a:pt x="14972158" y="1228929"/>
                </a:lnTo>
                <a:lnTo>
                  <a:pt x="0" y="1228929"/>
                </a:lnTo>
                <a:lnTo>
                  <a:pt x="0" y="0"/>
                </a:lnTo>
                <a:close/>
              </a:path>
            </a:pathLst>
          </a:custGeom>
          <a:blipFill>
            <a:blip r:embed="rId5"/>
            <a:stretch>
              <a:fillRect/>
            </a:stretch>
          </a:blipFill>
        </p:spPr>
        <p:txBody>
          <a:bodyPr/>
          <a:lstStyle/>
          <a:p>
            <a:endParaRPr lang="ar-EG"/>
          </a:p>
        </p:txBody>
      </p:sp>
      <p:sp>
        <p:nvSpPr>
          <p:cNvPr id="7" name="TextBox 7"/>
          <p:cNvSpPr txBox="1"/>
          <p:nvPr/>
        </p:nvSpPr>
        <p:spPr>
          <a:xfrm>
            <a:off x="4321487" y="253182"/>
            <a:ext cx="9645026" cy="3032694"/>
          </a:xfrm>
          <a:prstGeom prst="rect">
            <a:avLst/>
          </a:prstGeom>
        </p:spPr>
        <p:txBody>
          <a:bodyPr lIns="0" tIns="0" rIns="0" bIns="0" rtlCol="0" anchor="t">
            <a:spAutoFit/>
          </a:bodyPr>
          <a:lstStyle/>
          <a:p>
            <a:pPr algn="ctr">
              <a:lnSpc>
                <a:spcPts val="7726"/>
              </a:lnSpc>
            </a:pPr>
            <a:r>
              <a:rPr lang="en-US" sz="6438">
                <a:solidFill>
                  <a:srgbClr val="084C6E"/>
                </a:solidFill>
                <a:latin typeface="Codec Pro Bold"/>
              </a:rPr>
              <a:t>FACIAL EXPRESSION RECOGNITION</a:t>
            </a:r>
          </a:p>
          <a:p>
            <a:pPr marL="0" lvl="0" indent="0" algn="ctr">
              <a:lnSpc>
                <a:spcPts val="7726"/>
              </a:lnSpc>
              <a:spcBef>
                <a:spcPct val="0"/>
              </a:spcBef>
            </a:pPr>
            <a:endParaRPr lang="en-US" sz="6438">
              <a:solidFill>
                <a:srgbClr val="084C6E"/>
              </a:solidFill>
              <a:latin typeface="Codec Pro Bold"/>
            </a:endParaRPr>
          </a:p>
        </p:txBody>
      </p:sp>
      <p:sp>
        <p:nvSpPr>
          <p:cNvPr id="8" name="TextBox 8"/>
          <p:cNvSpPr txBox="1"/>
          <p:nvPr/>
        </p:nvSpPr>
        <p:spPr>
          <a:xfrm>
            <a:off x="-11562536" y="2524064"/>
            <a:ext cx="12969889" cy="420972"/>
          </a:xfrm>
          <a:prstGeom prst="rect">
            <a:avLst/>
          </a:prstGeom>
        </p:spPr>
        <p:txBody>
          <a:bodyPr lIns="0" tIns="0" rIns="0" bIns="0" rtlCol="0" anchor="t">
            <a:spAutoFit/>
          </a:bodyPr>
          <a:lstStyle/>
          <a:p>
            <a:pPr algn="r">
              <a:lnSpc>
                <a:spcPts val="3569"/>
              </a:lnSpc>
              <a:spcBef>
                <a:spcPct val="0"/>
              </a:spcBef>
            </a:pPr>
            <a:r>
              <a:rPr lang="en-US" sz="2550">
                <a:solidFill>
                  <a:srgbClr val="084C6E"/>
                </a:solidFill>
                <a:latin typeface="Open Sauce Bold"/>
              </a:rPr>
              <a:t>Code:</a:t>
            </a:r>
          </a:p>
        </p:txBody>
      </p:sp>
      <p:sp>
        <p:nvSpPr>
          <p:cNvPr id="9" name="TextBox 9"/>
          <p:cNvSpPr txBox="1"/>
          <p:nvPr/>
        </p:nvSpPr>
        <p:spPr>
          <a:xfrm>
            <a:off x="1802289" y="7551155"/>
            <a:ext cx="15139745" cy="1121394"/>
          </a:xfrm>
          <a:prstGeom prst="rect">
            <a:avLst/>
          </a:prstGeom>
        </p:spPr>
        <p:txBody>
          <a:bodyPr lIns="0" tIns="0" rIns="0" bIns="0" rtlCol="0" anchor="t">
            <a:spAutoFit/>
          </a:bodyPr>
          <a:lstStyle/>
          <a:p>
            <a:pPr>
              <a:lnSpc>
                <a:spcPts val="2890"/>
              </a:lnSpc>
            </a:pPr>
            <a:r>
              <a:rPr lang="en-US" sz="2064">
                <a:solidFill>
                  <a:srgbClr val="084C6E"/>
                </a:solidFill>
                <a:latin typeface="Open Sauce"/>
              </a:rPr>
              <a:t>Using model_from_json, the model architecture is reconstructed from the JSON file. Then, the weights are loaded from an HDF5 file (modelcomplete.h5) using load_weights.</a:t>
            </a:r>
          </a:p>
          <a:p>
            <a:pPr marL="506226" lvl="1" indent="-253113">
              <a:lnSpc>
                <a:spcPts val="3282"/>
              </a:lnSpc>
              <a:buFont typeface="Arial"/>
              <a:buChar char="•"/>
            </a:pPr>
            <a:endParaRPr lang="en-US" sz="2064">
              <a:solidFill>
                <a:srgbClr val="084C6E"/>
              </a:solidFill>
              <a:latin typeface="Open Sauc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Freeform 4"/>
          <p:cNvSpPr/>
          <p:nvPr/>
        </p:nvSpPr>
        <p:spPr>
          <a:xfrm>
            <a:off x="2646596" y="4303374"/>
            <a:ext cx="10569388" cy="543718"/>
          </a:xfrm>
          <a:custGeom>
            <a:avLst/>
            <a:gdLst/>
            <a:ahLst/>
            <a:cxnLst/>
            <a:rect l="l" t="t" r="r" b="b"/>
            <a:pathLst>
              <a:path w="10569388" h="543718">
                <a:moveTo>
                  <a:pt x="0" y="0"/>
                </a:moveTo>
                <a:lnTo>
                  <a:pt x="10569388" y="0"/>
                </a:lnTo>
                <a:lnTo>
                  <a:pt x="10569388" y="543718"/>
                </a:lnTo>
                <a:lnTo>
                  <a:pt x="0" y="543718"/>
                </a:lnTo>
                <a:lnTo>
                  <a:pt x="0" y="0"/>
                </a:lnTo>
                <a:close/>
              </a:path>
            </a:pathLst>
          </a:custGeom>
          <a:blipFill>
            <a:blip r:embed="rId4"/>
            <a:stretch>
              <a:fillRect b="-19014"/>
            </a:stretch>
          </a:blipFill>
        </p:spPr>
        <p:txBody>
          <a:bodyPr/>
          <a:lstStyle/>
          <a:p>
            <a:endParaRPr lang="ar-EG"/>
          </a:p>
        </p:txBody>
      </p:sp>
      <p:sp>
        <p:nvSpPr>
          <p:cNvPr id="5" name="TextBox 5"/>
          <p:cNvSpPr txBox="1"/>
          <p:nvPr/>
        </p:nvSpPr>
        <p:spPr>
          <a:xfrm>
            <a:off x="4321487" y="253182"/>
            <a:ext cx="9645026" cy="3032694"/>
          </a:xfrm>
          <a:prstGeom prst="rect">
            <a:avLst/>
          </a:prstGeom>
        </p:spPr>
        <p:txBody>
          <a:bodyPr lIns="0" tIns="0" rIns="0" bIns="0" rtlCol="0" anchor="t">
            <a:spAutoFit/>
          </a:bodyPr>
          <a:lstStyle/>
          <a:p>
            <a:pPr algn="ctr">
              <a:lnSpc>
                <a:spcPts val="7726"/>
              </a:lnSpc>
            </a:pPr>
            <a:r>
              <a:rPr lang="en-US" sz="6438">
                <a:solidFill>
                  <a:srgbClr val="084C6E"/>
                </a:solidFill>
                <a:latin typeface="Codec Pro Bold"/>
              </a:rPr>
              <a:t>FACIAL EXPRESSION RECOGNITION</a:t>
            </a:r>
          </a:p>
          <a:p>
            <a:pPr marL="0" lvl="0" indent="0" algn="ctr">
              <a:lnSpc>
                <a:spcPts val="7726"/>
              </a:lnSpc>
              <a:spcBef>
                <a:spcPct val="0"/>
              </a:spcBef>
            </a:pPr>
            <a:endParaRPr lang="en-US" sz="6438">
              <a:solidFill>
                <a:srgbClr val="084C6E"/>
              </a:solidFill>
              <a:latin typeface="Codec Pro Bold"/>
            </a:endParaRPr>
          </a:p>
        </p:txBody>
      </p:sp>
      <p:sp>
        <p:nvSpPr>
          <p:cNvPr id="6" name="TextBox 6"/>
          <p:cNvSpPr txBox="1"/>
          <p:nvPr/>
        </p:nvSpPr>
        <p:spPr>
          <a:xfrm>
            <a:off x="-11562536" y="2524064"/>
            <a:ext cx="12969889" cy="420972"/>
          </a:xfrm>
          <a:prstGeom prst="rect">
            <a:avLst/>
          </a:prstGeom>
        </p:spPr>
        <p:txBody>
          <a:bodyPr lIns="0" tIns="0" rIns="0" bIns="0" rtlCol="0" anchor="t">
            <a:spAutoFit/>
          </a:bodyPr>
          <a:lstStyle/>
          <a:p>
            <a:pPr algn="r">
              <a:lnSpc>
                <a:spcPts val="3569"/>
              </a:lnSpc>
              <a:spcBef>
                <a:spcPct val="0"/>
              </a:spcBef>
            </a:pPr>
            <a:r>
              <a:rPr lang="en-US" sz="2550">
                <a:solidFill>
                  <a:srgbClr val="084C6E"/>
                </a:solidFill>
                <a:latin typeface="Open Sauce Bold"/>
              </a:rPr>
              <a:t>Code:</a:t>
            </a:r>
          </a:p>
        </p:txBody>
      </p:sp>
      <p:sp>
        <p:nvSpPr>
          <p:cNvPr id="7" name="TextBox 7"/>
          <p:cNvSpPr txBox="1"/>
          <p:nvPr/>
        </p:nvSpPr>
        <p:spPr>
          <a:xfrm>
            <a:off x="6158683" y="5797914"/>
            <a:ext cx="3253383" cy="1101057"/>
          </a:xfrm>
          <a:prstGeom prst="rect">
            <a:avLst/>
          </a:prstGeom>
        </p:spPr>
        <p:txBody>
          <a:bodyPr lIns="0" tIns="0" rIns="0" bIns="0" rtlCol="0" anchor="t">
            <a:spAutoFit/>
          </a:bodyPr>
          <a:lstStyle/>
          <a:p>
            <a:pPr algn="ctr">
              <a:lnSpc>
                <a:spcPts val="4129"/>
              </a:lnSpc>
            </a:pPr>
            <a:r>
              <a:rPr lang="en-US" sz="2949">
                <a:solidFill>
                  <a:srgbClr val="084C6E"/>
                </a:solidFill>
                <a:latin typeface="Open Sauce"/>
              </a:rPr>
              <a:t>Make a prediction</a:t>
            </a:r>
          </a:p>
          <a:p>
            <a:pPr algn="ctr">
              <a:lnSpc>
                <a:spcPts val="4689"/>
              </a:lnSpc>
              <a:spcBef>
                <a:spcPct val="0"/>
              </a:spcBef>
            </a:pPr>
            <a:endParaRPr lang="en-US" sz="2949">
              <a:solidFill>
                <a:srgbClr val="084C6E"/>
              </a:solidFill>
              <a:latin typeface="Open Sau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Freeform 4"/>
          <p:cNvSpPr/>
          <p:nvPr/>
        </p:nvSpPr>
        <p:spPr>
          <a:xfrm>
            <a:off x="2923843" y="2562164"/>
            <a:ext cx="11382219" cy="2656573"/>
          </a:xfrm>
          <a:custGeom>
            <a:avLst/>
            <a:gdLst/>
            <a:ahLst/>
            <a:cxnLst/>
            <a:rect l="l" t="t" r="r" b="b"/>
            <a:pathLst>
              <a:path w="11382219" h="2656573">
                <a:moveTo>
                  <a:pt x="0" y="0"/>
                </a:moveTo>
                <a:lnTo>
                  <a:pt x="11382219" y="0"/>
                </a:lnTo>
                <a:lnTo>
                  <a:pt x="11382219" y="2656573"/>
                </a:lnTo>
                <a:lnTo>
                  <a:pt x="0" y="2656573"/>
                </a:lnTo>
                <a:lnTo>
                  <a:pt x="0" y="0"/>
                </a:lnTo>
                <a:close/>
              </a:path>
            </a:pathLst>
          </a:custGeom>
          <a:blipFill>
            <a:blip r:embed="rId4"/>
            <a:stretch>
              <a:fillRect r="-1060"/>
            </a:stretch>
          </a:blipFill>
        </p:spPr>
        <p:txBody>
          <a:bodyPr/>
          <a:lstStyle/>
          <a:p>
            <a:endParaRPr lang="ar-EG"/>
          </a:p>
        </p:txBody>
      </p:sp>
      <p:sp>
        <p:nvSpPr>
          <p:cNvPr id="5" name="Freeform 5"/>
          <p:cNvSpPr/>
          <p:nvPr/>
        </p:nvSpPr>
        <p:spPr>
          <a:xfrm>
            <a:off x="2923843" y="5370882"/>
            <a:ext cx="10565605" cy="845968"/>
          </a:xfrm>
          <a:custGeom>
            <a:avLst/>
            <a:gdLst/>
            <a:ahLst/>
            <a:cxnLst/>
            <a:rect l="l" t="t" r="r" b="b"/>
            <a:pathLst>
              <a:path w="10565605" h="845968">
                <a:moveTo>
                  <a:pt x="0" y="0"/>
                </a:moveTo>
                <a:lnTo>
                  <a:pt x="10565605" y="0"/>
                </a:lnTo>
                <a:lnTo>
                  <a:pt x="10565605" y="845969"/>
                </a:lnTo>
                <a:lnTo>
                  <a:pt x="0" y="845969"/>
                </a:lnTo>
                <a:lnTo>
                  <a:pt x="0" y="0"/>
                </a:lnTo>
                <a:close/>
              </a:path>
            </a:pathLst>
          </a:custGeom>
          <a:blipFill>
            <a:blip r:embed="rId5"/>
            <a:stretch>
              <a:fillRect/>
            </a:stretch>
          </a:blipFill>
        </p:spPr>
        <p:txBody>
          <a:bodyPr/>
          <a:lstStyle/>
          <a:p>
            <a:endParaRPr lang="ar-EG"/>
          </a:p>
        </p:txBody>
      </p:sp>
      <p:sp>
        <p:nvSpPr>
          <p:cNvPr id="6" name="Freeform 6"/>
          <p:cNvSpPr/>
          <p:nvPr/>
        </p:nvSpPr>
        <p:spPr>
          <a:xfrm>
            <a:off x="2923843" y="7306246"/>
            <a:ext cx="7710724" cy="1480459"/>
          </a:xfrm>
          <a:custGeom>
            <a:avLst/>
            <a:gdLst/>
            <a:ahLst/>
            <a:cxnLst/>
            <a:rect l="l" t="t" r="r" b="b"/>
            <a:pathLst>
              <a:path w="7710724" h="1480459">
                <a:moveTo>
                  <a:pt x="0" y="0"/>
                </a:moveTo>
                <a:lnTo>
                  <a:pt x="7710724" y="0"/>
                </a:lnTo>
                <a:lnTo>
                  <a:pt x="7710724" y="1480459"/>
                </a:lnTo>
                <a:lnTo>
                  <a:pt x="0" y="1480459"/>
                </a:lnTo>
                <a:lnTo>
                  <a:pt x="0" y="0"/>
                </a:lnTo>
                <a:close/>
              </a:path>
            </a:pathLst>
          </a:custGeom>
          <a:blipFill>
            <a:blip r:embed="rId6"/>
            <a:stretch>
              <a:fillRect/>
            </a:stretch>
          </a:blipFill>
        </p:spPr>
        <p:txBody>
          <a:bodyPr/>
          <a:lstStyle/>
          <a:p>
            <a:endParaRPr lang="ar-EG"/>
          </a:p>
        </p:txBody>
      </p:sp>
      <p:sp>
        <p:nvSpPr>
          <p:cNvPr id="7" name="TextBox 7"/>
          <p:cNvSpPr txBox="1"/>
          <p:nvPr/>
        </p:nvSpPr>
        <p:spPr>
          <a:xfrm>
            <a:off x="2923843" y="6312101"/>
            <a:ext cx="14826259" cy="994146"/>
          </a:xfrm>
          <a:prstGeom prst="rect">
            <a:avLst/>
          </a:prstGeom>
        </p:spPr>
        <p:txBody>
          <a:bodyPr lIns="0" tIns="0" rIns="0" bIns="0" rtlCol="0" anchor="t">
            <a:spAutoFit/>
          </a:bodyPr>
          <a:lstStyle/>
          <a:p>
            <a:pPr>
              <a:lnSpc>
                <a:spcPts val="3989"/>
              </a:lnSpc>
            </a:pPr>
            <a:r>
              <a:rPr lang="en-US" sz="2849">
                <a:solidFill>
                  <a:srgbClr val="084C6E"/>
                </a:solidFill>
                <a:latin typeface="Open Sauce"/>
              </a:rPr>
              <a:t>returns the index of the maximum value in the array and converted it to an int number</a:t>
            </a:r>
          </a:p>
          <a:p>
            <a:pPr>
              <a:lnSpc>
                <a:spcPts val="3989"/>
              </a:lnSpc>
              <a:spcBef>
                <a:spcPct val="0"/>
              </a:spcBef>
            </a:pPr>
            <a:endParaRPr lang="en-US" sz="2849">
              <a:solidFill>
                <a:srgbClr val="084C6E"/>
              </a:solidFill>
              <a:latin typeface="Open Sauce"/>
            </a:endParaRPr>
          </a:p>
        </p:txBody>
      </p:sp>
      <p:sp>
        <p:nvSpPr>
          <p:cNvPr id="8" name="TextBox 8"/>
          <p:cNvSpPr txBox="1"/>
          <p:nvPr/>
        </p:nvSpPr>
        <p:spPr>
          <a:xfrm>
            <a:off x="4321487" y="253182"/>
            <a:ext cx="9645026" cy="3032694"/>
          </a:xfrm>
          <a:prstGeom prst="rect">
            <a:avLst/>
          </a:prstGeom>
        </p:spPr>
        <p:txBody>
          <a:bodyPr lIns="0" tIns="0" rIns="0" bIns="0" rtlCol="0" anchor="t">
            <a:spAutoFit/>
          </a:bodyPr>
          <a:lstStyle/>
          <a:p>
            <a:pPr algn="ctr">
              <a:lnSpc>
                <a:spcPts val="7726"/>
              </a:lnSpc>
            </a:pPr>
            <a:r>
              <a:rPr lang="en-US" sz="6438">
                <a:solidFill>
                  <a:srgbClr val="084C6E"/>
                </a:solidFill>
                <a:latin typeface="Codec Pro Bold"/>
              </a:rPr>
              <a:t>FACIAL EXPRESSION RECOGNITION</a:t>
            </a:r>
          </a:p>
          <a:p>
            <a:pPr marL="0" lvl="0" indent="0" algn="ctr">
              <a:lnSpc>
                <a:spcPts val="7726"/>
              </a:lnSpc>
              <a:spcBef>
                <a:spcPct val="0"/>
              </a:spcBef>
            </a:pPr>
            <a:endParaRPr lang="en-US" sz="6438">
              <a:solidFill>
                <a:srgbClr val="084C6E"/>
              </a:solidFill>
              <a:latin typeface="Codec Pro Bold"/>
            </a:endParaRPr>
          </a:p>
        </p:txBody>
      </p:sp>
      <p:sp>
        <p:nvSpPr>
          <p:cNvPr id="9" name="TextBox 9"/>
          <p:cNvSpPr txBox="1"/>
          <p:nvPr/>
        </p:nvSpPr>
        <p:spPr>
          <a:xfrm>
            <a:off x="-11562536" y="2524064"/>
            <a:ext cx="12969889" cy="420972"/>
          </a:xfrm>
          <a:prstGeom prst="rect">
            <a:avLst/>
          </a:prstGeom>
        </p:spPr>
        <p:txBody>
          <a:bodyPr lIns="0" tIns="0" rIns="0" bIns="0" rtlCol="0" anchor="t">
            <a:spAutoFit/>
          </a:bodyPr>
          <a:lstStyle/>
          <a:p>
            <a:pPr algn="r">
              <a:lnSpc>
                <a:spcPts val="3569"/>
              </a:lnSpc>
              <a:spcBef>
                <a:spcPct val="0"/>
              </a:spcBef>
            </a:pPr>
            <a:r>
              <a:rPr lang="en-US" sz="2550">
                <a:solidFill>
                  <a:srgbClr val="084C6E"/>
                </a:solidFill>
                <a:latin typeface="Open Sauce Bold"/>
              </a:rPr>
              <a:t>Code:</a:t>
            </a:r>
          </a:p>
        </p:txBody>
      </p:sp>
      <p:sp>
        <p:nvSpPr>
          <p:cNvPr id="10" name="TextBox 10"/>
          <p:cNvSpPr txBox="1"/>
          <p:nvPr/>
        </p:nvSpPr>
        <p:spPr>
          <a:xfrm>
            <a:off x="2923843" y="8891480"/>
            <a:ext cx="14826259" cy="999719"/>
          </a:xfrm>
          <a:prstGeom prst="rect">
            <a:avLst/>
          </a:prstGeom>
        </p:spPr>
        <p:txBody>
          <a:bodyPr lIns="0" tIns="0" rIns="0" bIns="0" rtlCol="0" anchor="t">
            <a:spAutoFit/>
          </a:bodyPr>
          <a:lstStyle/>
          <a:p>
            <a:pPr algn="ctr">
              <a:lnSpc>
                <a:spcPts val="3801"/>
              </a:lnSpc>
            </a:pPr>
            <a:r>
              <a:rPr lang="en-US" sz="2715">
                <a:solidFill>
                  <a:srgbClr val="084C6E"/>
                </a:solidFill>
                <a:latin typeface="Open Sauce"/>
              </a:rPr>
              <a:t>maximum probability value from the array predictions and round it to two decimal places.</a:t>
            </a:r>
          </a:p>
          <a:p>
            <a:pPr algn="ctr">
              <a:lnSpc>
                <a:spcPts val="4316"/>
              </a:lnSpc>
              <a:spcBef>
                <a:spcPct val="0"/>
              </a:spcBef>
            </a:pPr>
            <a:endParaRPr lang="en-US" sz="2715">
              <a:solidFill>
                <a:srgbClr val="084C6E"/>
              </a:solidFill>
              <a:latin typeface="Open Sauc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50000">
              <a:srgbClr val="84BFDD">
                <a:alpha val="100000"/>
              </a:srgbClr>
            </a:gs>
            <a:gs pos="100000">
              <a:srgbClr val="84BFD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6583847" y="2321240"/>
            <a:ext cx="1240428" cy="294111"/>
            <a:chOff x="0" y="0"/>
            <a:chExt cx="1653904" cy="392148"/>
          </a:xfrm>
        </p:grpSpPr>
        <p:grpSp>
          <p:nvGrpSpPr>
            <p:cNvPr id="3" name="Group 3"/>
            <p:cNvGrpSpPr/>
            <p:nvPr/>
          </p:nvGrpSpPr>
          <p:grpSpPr>
            <a:xfrm>
              <a:off x="1261756" y="0"/>
              <a:ext cx="392148" cy="3921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6" name="Group 6"/>
            <p:cNvGrpSpPr/>
            <p:nvPr/>
          </p:nvGrpSpPr>
          <p:grpSpPr>
            <a:xfrm>
              <a:off x="633448"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450"/>
                  </a:lnSpc>
                </a:pPr>
                <a:endParaRPr/>
              </a:p>
            </p:txBody>
          </p:sp>
        </p:grpSp>
        <p:grpSp>
          <p:nvGrpSpPr>
            <p:cNvPr id="9" name="Group 9"/>
            <p:cNvGrpSpPr/>
            <p:nvPr/>
          </p:nvGrpSpPr>
          <p:grpSpPr>
            <a:xfrm>
              <a:off x="0"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2" name="Freeform 12"/>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13" name="Freeform 13"/>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14" name="Freeform 14"/>
          <p:cNvSpPr/>
          <p:nvPr/>
        </p:nvSpPr>
        <p:spPr>
          <a:xfrm>
            <a:off x="5583378" y="8339168"/>
            <a:ext cx="3575890" cy="286333"/>
          </a:xfrm>
          <a:custGeom>
            <a:avLst/>
            <a:gdLst/>
            <a:ahLst/>
            <a:cxnLst/>
            <a:rect l="l" t="t" r="r" b="b"/>
            <a:pathLst>
              <a:path w="3575890" h="286333">
                <a:moveTo>
                  <a:pt x="0" y="0"/>
                </a:moveTo>
                <a:lnTo>
                  <a:pt x="3575890" y="0"/>
                </a:lnTo>
                <a:lnTo>
                  <a:pt x="3575890" y="286333"/>
                </a:lnTo>
                <a:lnTo>
                  <a:pt x="0" y="286333"/>
                </a:lnTo>
                <a:lnTo>
                  <a:pt x="0" y="0"/>
                </a:lnTo>
                <a:close/>
              </a:path>
            </a:pathLst>
          </a:custGeom>
          <a:blipFill>
            <a:blip r:embed="rId4"/>
            <a:stretch>
              <a:fillRect t="-146648"/>
            </a:stretch>
          </a:blipFill>
        </p:spPr>
        <p:txBody>
          <a:bodyPr/>
          <a:lstStyle/>
          <a:p>
            <a:endParaRPr lang="ar-EG"/>
          </a:p>
        </p:txBody>
      </p:sp>
      <p:sp>
        <p:nvSpPr>
          <p:cNvPr id="15" name="Freeform 15"/>
          <p:cNvSpPr/>
          <p:nvPr/>
        </p:nvSpPr>
        <p:spPr>
          <a:xfrm>
            <a:off x="1090087" y="5396346"/>
            <a:ext cx="3575890" cy="286333"/>
          </a:xfrm>
          <a:custGeom>
            <a:avLst/>
            <a:gdLst/>
            <a:ahLst/>
            <a:cxnLst/>
            <a:rect l="l" t="t" r="r" b="b"/>
            <a:pathLst>
              <a:path w="3575890" h="286333">
                <a:moveTo>
                  <a:pt x="0" y="0"/>
                </a:moveTo>
                <a:lnTo>
                  <a:pt x="3575890" y="0"/>
                </a:lnTo>
                <a:lnTo>
                  <a:pt x="3575890" y="286333"/>
                </a:lnTo>
                <a:lnTo>
                  <a:pt x="0" y="286333"/>
                </a:lnTo>
                <a:lnTo>
                  <a:pt x="0" y="0"/>
                </a:lnTo>
                <a:close/>
              </a:path>
            </a:pathLst>
          </a:custGeom>
          <a:blipFill>
            <a:blip r:embed="rId4"/>
            <a:stretch>
              <a:fillRect t="-146648"/>
            </a:stretch>
          </a:blipFill>
        </p:spPr>
        <p:txBody>
          <a:bodyPr/>
          <a:lstStyle/>
          <a:p>
            <a:endParaRPr lang="ar-EG"/>
          </a:p>
        </p:txBody>
      </p:sp>
      <p:sp>
        <p:nvSpPr>
          <p:cNvPr id="16" name="Freeform 16"/>
          <p:cNvSpPr/>
          <p:nvPr/>
        </p:nvSpPr>
        <p:spPr>
          <a:xfrm>
            <a:off x="9628290" y="8186768"/>
            <a:ext cx="3575890" cy="295567"/>
          </a:xfrm>
          <a:custGeom>
            <a:avLst/>
            <a:gdLst/>
            <a:ahLst/>
            <a:cxnLst/>
            <a:rect l="l" t="t" r="r" b="b"/>
            <a:pathLst>
              <a:path w="3575890" h="295567">
                <a:moveTo>
                  <a:pt x="0" y="0"/>
                </a:moveTo>
                <a:lnTo>
                  <a:pt x="3575890" y="0"/>
                </a:lnTo>
                <a:lnTo>
                  <a:pt x="3575890" y="295567"/>
                </a:lnTo>
                <a:lnTo>
                  <a:pt x="0" y="295567"/>
                </a:lnTo>
                <a:lnTo>
                  <a:pt x="0" y="0"/>
                </a:lnTo>
                <a:close/>
              </a:path>
            </a:pathLst>
          </a:custGeom>
          <a:blipFill>
            <a:blip r:embed="rId4"/>
            <a:stretch>
              <a:fillRect l="-1612" t="-146648" r="-1612"/>
            </a:stretch>
          </a:blipFill>
        </p:spPr>
        <p:txBody>
          <a:bodyPr/>
          <a:lstStyle/>
          <a:p>
            <a:endParaRPr lang="ar-EG"/>
          </a:p>
        </p:txBody>
      </p:sp>
      <p:sp>
        <p:nvSpPr>
          <p:cNvPr id="17" name="Freeform 17"/>
          <p:cNvSpPr/>
          <p:nvPr/>
        </p:nvSpPr>
        <p:spPr>
          <a:xfrm>
            <a:off x="4665977" y="5253179"/>
            <a:ext cx="3575890" cy="286333"/>
          </a:xfrm>
          <a:custGeom>
            <a:avLst/>
            <a:gdLst/>
            <a:ahLst/>
            <a:cxnLst/>
            <a:rect l="l" t="t" r="r" b="b"/>
            <a:pathLst>
              <a:path w="3575890" h="286333">
                <a:moveTo>
                  <a:pt x="0" y="0"/>
                </a:moveTo>
                <a:lnTo>
                  <a:pt x="3575890" y="0"/>
                </a:lnTo>
                <a:lnTo>
                  <a:pt x="3575890" y="286334"/>
                </a:lnTo>
                <a:lnTo>
                  <a:pt x="0" y="286334"/>
                </a:lnTo>
                <a:lnTo>
                  <a:pt x="0" y="0"/>
                </a:lnTo>
                <a:close/>
              </a:path>
            </a:pathLst>
          </a:custGeom>
          <a:blipFill>
            <a:blip r:embed="rId4"/>
            <a:stretch>
              <a:fillRect t="-146648"/>
            </a:stretch>
          </a:blipFill>
        </p:spPr>
        <p:txBody>
          <a:bodyPr/>
          <a:lstStyle/>
          <a:p>
            <a:endParaRPr lang="ar-EG"/>
          </a:p>
        </p:txBody>
      </p:sp>
      <p:sp>
        <p:nvSpPr>
          <p:cNvPr id="18" name="Freeform 18"/>
          <p:cNvSpPr/>
          <p:nvPr/>
        </p:nvSpPr>
        <p:spPr>
          <a:xfrm>
            <a:off x="12361413" y="5253179"/>
            <a:ext cx="3575890" cy="286333"/>
          </a:xfrm>
          <a:custGeom>
            <a:avLst/>
            <a:gdLst/>
            <a:ahLst/>
            <a:cxnLst/>
            <a:rect l="l" t="t" r="r" b="b"/>
            <a:pathLst>
              <a:path w="3575890" h="286333">
                <a:moveTo>
                  <a:pt x="0" y="0"/>
                </a:moveTo>
                <a:lnTo>
                  <a:pt x="3575890" y="0"/>
                </a:lnTo>
                <a:lnTo>
                  <a:pt x="3575890" y="286334"/>
                </a:lnTo>
                <a:lnTo>
                  <a:pt x="0" y="286334"/>
                </a:lnTo>
                <a:lnTo>
                  <a:pt x="0" y="0"/>
                </a:lnTo>
                <a:close/>
              </a:path>
            </a:pathLst>
          </a:custGeom>
          <a:blipFill>
            <a:blip r:embed="rId4"/>
            <a:stretch>
              <a:fillRect t="-146648"/>
            </a:stretch>
          </a:blipFill>
        </p:spPr>
        <p:txBody>
          <a:bodyPr/>
          <a:lstStyle/>
          <a:p>
            <a:endParaRPr lang="ar-EG"/>
          </a:p>
        </p:txBody>
      </p:sp>
      <p:sp>
        <p:nvSpPr>
          <p:cNvPr id="19" name="Freeform 19"/>
          <p:cNvSpPr/>
          <p:nvPr/>
        </p:nvSpPr>
        <p:spPr>
          <a:xfrm>
            <a:off x="588311" y="8207107"/>
            <a:ext cx="4041232" cy="323595"/>
          </a:xfrm>
          <a:custGeom>
            <a:avLst/>
            <a:gdLst/>
            <a:ahLst/>
            <a:cxnLst/>
            <a:rect l="l" t="t" r="r" b="b"/>
            <a:pathLst>
              <a:path w="4041232" h="323595">
                <a:moveTo>
                  <a:pt x="0" y="0"/>
                </a:moveTo>
                <a:lnTo>
                  <a:pt x="4041232" y="0"/>
                </a:lnTo>
                <a:lnTo>
                  <a:pt x="4041232" y="323595"/>
                </a:lnTo>
                <a:lnTo>
                  <a:pt x="0" y="323595"/>
                </a:lnTo>
                <a:lnTo>
                  <a:pt x="0" y="0"/>
                </a:lnTo>
                <a:close/>
              </a:path>
            </a:pathLst>
          </a:custGeom>
          <a:blipFill>
            <a:blip r:embed="rId4"/>
            <a:stretch>
              <a:fillRect t="-146648"/>
            </a:stretch>
          </a:blipFill>
        </p:spPr>
        <p:txBody>
          <a:bodyPr/>
          <a:lstStyle/>
          <a:p>
            <a:endParaRPr lang="ar-EG"/>
          </a:p>
        </p:txBody>
      </p:sp>
      <p:grpSp>
        <p:nvGrpSpPr>
          <p:cNvPr id="20" name="Group 20"/>
          <p:cNvGrpSpPr/>
          <p:nvPr/>
        </p:nvGrpSpPr>
        <p:grpSpPr>
          <a:xfrm>
            <a:off x="5014271" y="3744460"/>
            <a:ext cx="3146982" cy="1508719"/>
            <a:chOff x="0" y="0"/>
            <a:chExt cx="828835" cy="397358"/>
          </a:xfrm>
        </p:grpSpPr>
        <p:sp>
          <p:nvSpPr>
            <p:cNvPr id="21" name="Freeform 21"/>
            <p:cNvSpPr/>
            <p:nvPr/>
          </p:nvSpPr>
          <p:spPr>
            <a:xfrm>
              <a:off x="0" y="0"/>
              <a:ext cx="828835" cy="397358"/>
            </a:xfrm>
            <a:custGeom>
              <a:avLst/>
              <a:gdLst/>
              <a:ahLst/>
              <a:cxnLst/>
              <a:rect l="l" t="t" r="r" b="b"/>
              <a:pathLst>
                <a:path w="828835" h="397358">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txBody>
            <a:bodyPr/>
            <a:lstStyle/>
            <a:p>
              <a:endParaRPr lang="ar-EG"/>
            </a:p>
          </p:txBody>
        </p:sp>
        <p:sp>
          <p:nvSpPr>
            <p:cNvPr id="22" name="TextBox 22"/>
            <p:cNvSpPr txBox="1"/>
            <p:nvPr/>
          </p:nvSpPr>
          <p:spPr>
            <a:xfrm>
              <a:off x="0" y="-28575"/>
              <a:ext cx="828835" cy="425933"/>
            </a:xfrm>
            <a:prstGeom prst="rect">
              <a:avLst/>
            </a:prstGeom>
          </p:spPr>
          <p:txBody>
            <a:bodyPr lIns="50800" tIns="50800" rIns="50800" bIns="50800" rtlCol="0" anchor="ctr"/>
            <a:lstStyle/>
            <a:p>
              <a:pPr algn="ctr">
                <a:lnSpc>
                  <a:spcPts val="2590"/>
                </a:lnSpc>
              </a:pPr>
              <a:endParaRPr/>
            </a:p>
          </p:txBody>
        </p:sp>
      </p:grpSp>
      <p:grpSp>
        <p:nvGrpSpPr>
          <p:cNvPr id="23" name="Group 23"/>
          <p:cNvGrpSpPr/>
          <p:nvPr/>
        </p:nvGrpSpPr>
        <p:grpSpPr>
          <a:xfrm>
            <a:off x="1368270" y="3665538"/>
            <a:ext cx="3146982" cy="1508719"/>
            <a:chOff x="0" y="0"/>
            <a:chExt cx="828835" cy="397358"/>
          </a:xfrm>
        </p:grpSpPr>
        <p:sp>
          <p:nvSpPr>
            <p:cNvPr id="24" name="Freeform 24"/>
            <p:cNvSpPr/>
            <p:nvPr/>
          </p:nvSpPr>
          <p:spPr>
            <a:xfrm>
              <a:off x="0" y="0"/>
              <a:ext cx="828835" cy="397358"/>
            </a:xfrm>
            <a:custGeom>
              <a:avLst/>
              <a:gdLst/>
              <a:ahLst/>
              <a:cxnLst/>
              <a:rect l="l" t="t" r="r" b="b"/>
              <a:pathLst>
                <a:path w="828835" h="397358">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txBody>
            <a:bodyPr/>
            <a:lstStyle/>
            <a:p>
              <a:endParaRPr lang="ar-EG"/>
            </a:p>
          </p:txBody>
        </p:sp>
        <p:sp>
          <p:nvSpPr>
            <p:cNvPr id="25" name="TextBox 25"/>
            <p:cNvSpPr txBox="1"/>
            <p:nvPr/>
          </p:nvSpPr>
          <p:spPr>
            <a:xfrm>
              <a:off x="0" y="-28575"/>
              <a:ext cx="828835" cy="425933"/>
            </a:xfrm>
            <a:prstGeom prst="rect">
              <a:avLst/>
            </a:prstGeom>
          </p:spPr>
          <p:txBody>
            <a:bodyPr lIns="50800" tIns="50800" rIns="50800" bIns="50800" rtlCol="0" anchor="ctr"/>
            <a:lstStyle/>
            <a:p>
              <a:pPr algn="ctr">
                <a:lnSpc>
                  <a:spcPts val="2590"/>
                </a:lnSpc>
              </a:pPr>
              <a:endParaRPr/>
            </a:p>
          </p:txBody>
        </p:sp>
      </p:grpSp>
      <p:sp>
        <p:nvSpPr>
          <p:cNvPr id="26" name="TextBox 26"/>
          <p:cNvSpPr txBox="1"/>
          <p:nvPr/>
        </p:nvSpPr>
        <p:spPr>
          <a:xfrm>
            <a:off x="1195300" y="3742482"/>
            <a:ext cx="3703348" cy="1361764"/>
          </a:xfrm>
          <a:prstGeom prst="rect">
            <a:avLst/>
          </a:prstGeom>
        </p:spPr>
        <p:txBody>
          <a:bodyPr lIns="0" tIns="0" rIns="0" bIns="0" rtlCol="0" anchor="t">
            <a:spAutoFit/>
          </a:bodyPr>
          <a:lstStyle/>
          <a:p>
            <a:pPr algn="ctr">
              <a:lnSpc>
                <a:spcPts val="5618"/>
              </a:lnSpc>
            </a:pPr>
            <a:r>
              <a:rPr lang="en-US" sz="3304">
                <a:solidFill>
                  <a:srgbClr val="084C6E"/>
                </a:solidFill>
                <a:latin typeface="Open Sauce Bold"/>
              </a:rPr>
              <a:t>Problem Definition</a:t>
            </a:r>
          </a:p>
        </p:txBody>
      </p:sp>
      <p:grpSp>
        <p:nvGrpSpPr>
          <p:cNvPr id="27" name="Group 27"/>
          <p:cNvGrpSpPr/>
          <p:nvPr/>
        </p:nvGrpSpPr>
        <p:grpSpPr>
          <a:xfrm>
            <a:off x="5910466" y="6655526"/>
            <a:ext cx="3146982" cy="1508719"/>
            <a:chOff x="0" y="0"/>
            <a:chExt cx="828835" cy="397358"/>
          </a:xfrm>
        </p:grpSpPr>
        <p:sp>
          <p:nvSpPr>
            <p:cNvPr id="28" name="Freeform 28"/>
            <p:cNvSpPr/>
            <p:nvPr/>
          </p:nvSpPr>
          <p:spPr>
            <a:xfrm>
              <a:off x="0" y="0"/>
              <a:ext cx="828835" cy="397358"/>
            </a:xfrm>
            <a:custGeom>
              <a:avLst/>
              <a:gdLst/>
              <a:ahLst/>
              <a:cxnLst/>
              <a:rect l="l" t="t" r="r" b="b"/>
              <a:pathLst>
                <a:path w="828835" h="397358">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txBody>
            <a:bodyPr/>
            <a:lstStyle/>
            <a:p>
              <a:endParaRPr lang="ar-EG"/>
            </a:p>
          </p:txBody>
        </p:sp>
        <p:sp>
          <p:nvSpPr>
            <p:cNvPr id="29" name="TextBox 29"/>
            <p:cNvSpPr txBox="1"/>
            <p:nvPr/>
          </p:nvSpPr>
          <p:spPr>
            <a:xfrm>
              <a:off x="0" y="-28575"/>
              <a:ext cx="828835" cy="425933"/>
            </a:xfrm>
            <a:prstGeom prst="rect">
              <a:avLst/>
            </a:prstGeom>
          </p:spPr>
          <p:txBody>
            <a:bodyPr lIns="50800" tIns="50800" rIns="50800" bIns="50800" rtlCol="0" anchor="ctr"/>
            <a:lstStyle/>
            <a:p>
              <a:pPr algn="ctr">
                <a:lnSpc>
                  <a:spcPts val="2590"/>
                </a:lnSpc>
              </a:pPr>
              <a:endParaRPr/>
            </a:p>
          </p:txBody>
        </p:sp>
      </p:grpSp>
      <p:sp>
        <p:nvSpPr>
          <p:cNvPr id="30" name="TextBox 30"/>
          <p:cNvSpPr txBox="1"/>
          <p:nvPr/>
        </p:nvSpPr>
        <p:spPr>
          <a:xfrm>
            <a:off x="6124920" y="6998879"/>
            <a:ext cx="2985754" cy="726764"/>
          </a:xfrm>
          <a:prstGeom prst="rect">
            <a:avLst/>
          </a:prstGeom>
        </p:spPr>
        <p:txBody>
          <a:bodyPr lIns="0" tIns="0" rIns="0" bIns="0" rtlCol="0" anchor="t">
            <a:spAutoFit/>
          </a:bodyPr>
          <a:lstStyle/>
          <a:p>
            <a:pPr algn="ctr">
              <a:lnSpc>
                <a:spcPts val="6298"/>
              </a:lnSpc>
            </a:pPr>
            <a:r>
              <a:rPr lang="en-US" sz="3704">
                <a:solidFill>
                  <a:srgbClr val="084C6E"/>
                </a:solidFill>
                <a:latin typeface="Open Sauce Bold"/>
              </a:rPr>
              <a:t>Dataset</a:t>
            </a:r>
          </a:p>
        </p:txBody>
      </p:sp>
      <p:grpSp>
        <p:nvGrpSpPr>
          <p:cNvPr id="31" name="Group 31"/>
          <p:cNvGrpSpPr/>
          <p:nvPr/>
        </p:nvGrpSpPr>
        <p:grpSpPr>
          <a:xfrm>
            <a:off x="9498385" y="6601849"/>
            <a:ext cx="4373978" cy="1508719"/>
            <a:chOff x="0" y="0"/>
            <a:chExt cx="1151994" cy="397358"/>
          </a:xfrm>
        </p:grpSpPr>
        <p:sp>
          <p:nvSpPr>
            <p:cNvPr id="32" name="Freeform 32"/>
            <p:cNvSpPr/>
            <p:nvPr/>
          </p:nvSpPr>
          <p:spPr>
            <a:xfrm>
              <a:off x="0" y="0"/>
              <a:ext cx="1151994" cy="397358"/>
            </a:xfrm>
            <a:custGeom>
              <a:avLst/>
              <a:gdLst/>
              <a:ahLst/>
              <a:cxnLst/>
              <a:rect l="l" t="t" r="r" b="b"/>
              <a:pathLst>
                <a:path w="1151994" h="397358">
                  <a:moveTo>
                    <a:pt x="90270" y="0"/>
                  </a:moveTo>
                  <a:lnTo>
                    <a:pt x="1061724" y="0"/>
                  </a:lnTo>
                  <a:cubicBezTo>
                    <a:pt x="1111579" y="0"/>
                    <a:pt x="1151994" y="40415"/>
                    <a:pt x="1151994" y="90270"/>
                  </a:cubicBezTo>
                  <a:lnTo>
                    <a:pt x="1151994" y="307088"/>
                  </a:lnTo>
                  <a:cubicBezTo>
                    <a:pt x="1151994" y="356943"/>
                    <a:pt x="1111579" y="397358"/>
                    <a:pt x="1061724" y="397358"/>
                  </a:cubicBezTo>
                  <a:lnTo>
                    <a:pt x="90270" y="397358"/>
                  </a:lnTo>
                  <a:cubicBezTo>
                    <a:pt x="40415" y="397358"/>
                    <a:pt x="0" y="356943"/>
                    <a:pt x="0" y="307088"/>
                  </a:cubicBezTo>
                  <a:lnTo>
                    <a:pt x="0" y="90270"/>
                  </a:lnTo>
                  <a:cubicBezTo>
                    <a:pt x="0" y="40415"/>
                    <a:pt x="40415" y="0"/>
                    <a:pt x="90270" y="0"/>
                  </a:cubicBezTo>
                  <a:close/>
                </a:path>
              </a:pathLst>
            </a:custGeom>
            <a:solidFill>
              <a:srgbClr val="C9C9C9"/>
            </a:solidFill>
          </p:spPr>
          <p:txBody>
            <a:bodyPr/>
            <a:lstStyle/>
            <a:p>
              <a:endParaRPr lang="ar-EG"/>
            </a:p>
          </p:txBody>
        </p:sp>
        <p:sp>
          <p:nvSpPr>
            <p:cNvPr id="33" name="TextBox 33"/>
            <p:cNvSpPr txBox="1"/>
            <p:nvPr/>
          </p:nvSpPr>
          <p:spPr>
            <a:xfrm>
              <a:off x="0" y="-28575"/>
              <a:ext cx="1151994" cy="425933"/>
            </a:xfrm>
            <a:prstGeom prst="rect">
              <a:avLst/>
            </a:prstGeom>
          </p:spPr>
          <p:txBody>
            <a:bodyPr lIns="50800" tIns="50800" rIns="50800" bIns="50800" rtlCol="0" anchor="ctr"/>
            <a:lstStyle/>
            <a:p>
              <a:pPr algn="ctr">
                <a:lnSpc>
                  <a:spcPts val="2590"/>
                </a:lnSpc>
              </a:pPr>
              <a:endParaRPr/>
            </a:p>
          </p:txBody>
        </p:sp>
      </p:grpSp>
      <p:sp>
        <p:nvSpPr>
          <p:cNvPr id="34" name="TextBox 34"/>
          <p:cNvSpPr txBox="1"/>
          <p:nvPr/>
        </p:nvSpPr>
        <p:spPr>
          <a:xfrm>
            <a:off x="9959288" y="7002352"/>
            <a:ext cx="4042064" cy="669614"/>
          </a:xfrm>
          <a:prstGeom prst="rect">
            <a:avLst/>
          </a:prstGeom>
        </p:spPr>
        <p:txBody>
          <a:bodyPr lIns="0" tIns="0" rIns="0" bIns="0" rtlCol="0" anchor="t">
            <a:spAutoFit/>
          </a:bodyPr>
          <a:lstStyle/>
          <a:p>
            <a:pPr algn="ctr">
              <a:lnSpc>
                <a:spcPts val="5788"/>
              </a:lnSpc>
            </a:pPr>
            <a:r>
              <a:rPr lang="en-US" sz="3404">
                <a:solidFill>
                  <a:srgbClr val="084C6E"/>
                </a:solidFill>
                <a:latin typeface="Open Sauce Bold"/>
              </a:rPr>
              <a:t>Model &amp; Training</a:t>
            </a:r>
          </a:p>
        </p:txBody>
      </p:sp>
      <p:grpSp>
        <p:nvGrpSpPr>
          <p:cNvPr id="35" name="Group 35"/>
          <p:cNvGrpSpPr/>
          <p:nvPr/>
        </p:nvGrpSpPr>
        <p:grpSpPr>
          <a:xfrm>
            <a:off x="12731168" y="3744460"/>
            <a:ext cx="3146982" cy="1508719"/>
            <a:chOff x="0" y="0"/>
            <a:chExt cx="828835" cy="397358"/>
          </a:xfrm>
        </p:grpSpPr>
        <p:sp>
          <p:nvSpPr>
            <p:cNvPr id="36" name="Freeform 36"/>
            <p:cNvSpPr/>
            <p:nvPr/>
          </p:nvSpPr>
          <p:spPr>
            <a:xfrm>
              <a:off x="0" y="0"/>
              <a:ext cx="828835" cy="397358"/>
            </a:xfrm>
            <a:custGeom>
              <a:avLst/>
              <a:gdLst/>
              <a:ahLst/>
              <a:cxnLst/>
              <a:rect l="l" t="t" r="r" b="b"/>
              <a:pathLst>
                <a:path w="828835" h="397358">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txBody>
            <a:bodyPr/>
            <a:lstStyle/>
            <a:p>
              <a:endParaRPr lang="ar-EG"/>
            </a:p>
          </p:txBody>
        </p:sp>
        <p:sp>
          <p:nvSpPr>
            <p:cNvPr id="37" name="TextBox 37"/>
            <p:cNvSpPr txBox="1"/>
            <p:nvPr/>
          </p:nvSpPr>
          <p:spPr>
            <a:xfrm>
              <a:off x="0" y="-28575"/>
              <a:ext cx="828835" cy="425933"/>
            </a:xfrm>
            <a:prstGeom prst="rect">
              <a:avLst/>
            </a:prstGeom>
          </p:spPr>
          <p:txBody>
            <a:bodyPr lIns="50800" tIns="50800" rIns="50800" bIns="50800" rtlCol="0" anchor="ctr"/>
            <a:lstStyle/>
            <a:p>
              <a:pPr algn="ctr">
                <a:lnSpc>
                  <a:spcPts val="2590"/>
                </a:lnSpc>
              </a:pPr>
              <a:endParaRPr/>
            </a:p>
          </p:txBody>
        </p:sp>
      </p:grpSp>
      <p:sp>
        <p:nvSpPr>
          <p:cNvPr id="38" name="TextBox 38"/>
          <p:cNvSpPr txBox="1"/>
          <p:nvPr/>
        </p:nvSpPr>
        <p:spPr>
          <a:xfrm>
            <a:off x="12400171" y="3751263"/>
            <a:ext cx="3808977" cy="1352239"/>
          </a:xfrm>
          <a:prstGeom prst="rect">
            <a:avLst/>
          </a:prstGeom>
        </p:spPr>
        <p:txBody>
          <a:bodyPr lIns="0" tIns="0" rIns="0" bIns="0" rtlCol="0" anchor="t">
            <a:spAutoFit/>
          </a:bodyPr>
          <a:lstStyle/>
          <a:p>
            <a:pPr algn="ctr">
              <a:lnSpc>
                <a:spcPts val="5278"/>
              </a:lnSpc>
            </a:pPr>
            <a:r>
              <a:rPr lang="en-US" sz="3104">
                <a:solidFill>
                  <a:srgbClr val="084C6E"/>
                </a:solidFill>
                <a:latin typeface="Open Sauce Bold"/>
              </a:rPr>
              <a:t>Face</a:t>
            </a:r>
          </a:p>
          <a:p>
            <a:pPr algn="ctr">
              <a:lnSpc>
                <a:spcPts val="5958"/>
              </a:lnSpc>
            </a:pPr>
            <a:r>
              <a:rPr lang="en-US" sz="3504">
                <a:solidFill>
                  <a:srgbClr val="084C6E"/>
                </a:solidFill>
                <a:latin typeface="Open Sauce Bold"/>
              </a:rPr>
              <a:t>Detection</a:t>
            </a:r>
          </a:p>
        </p:txBody>
      </p:sp>
      <p:grpSp>
        <p:nvGrpSpPr>
          <p:cNvPr id="39" name="Group 39"/>
          <p:cNvGrpSpPr/>
          <p:nvPr/>
        </p:nvGrpSpPr>
        <p:grpSpPr>
          <a:xfrm>
            <a:off x="588311" y="6655526"/>
            <a:ext cx="4506574" cy="1508719"/>
            <a:chOff x="0" y="0"/>
            <a:chExt cx="1186917" cy="397358"/>
          </a:xfrm>
        </p:grpSpPr>
        <p:sp>
          <p:nvSpPr>
            <p:cNvPr id="40" name="Freeform 40"/>
            <p:cNvSpPr/>
            <p:nvPr/>
          </p:nvSpPr>
          <p:spPr>
            <a:xfrm>
              <a:off x="0" y="0"/>
              <a:ext cx="1186917" cy="397358"/>
            </a:xfrm>
            <a:custGeom>
              <a:avLst/>
              <a:gdLst/>
              <a:ahLst/>
              <a:cxnLst/>
              <a:rect l="l" t="t" r="r" b="b"/>
              <a:pathLst>
                <a:path w="1186917" h="397358">
                  <a:moveTo>
                    <a:pt x="87614" y="0"/>
                  </a:moveTo>
                  <a:lnTo>
                    <a:pt x="1099303" y="0"/>
                  </a:lnTo>
                  <a:cubicBezTo>
                    <a:pt x="1147691" y="0"/>
                    <a:pt x="1186917" y="39226"/>
                    <a:pt x="1186917" y="87614"/>
                  </a:cubicBezTo>
                  <a:lnTo>
                    <a:pt x="1186917" y="309744"/>
                  </a:lnTo>
                  <a:cubicBezTo>
                    <a:pt x="1186917" y="332981"/>
                    <a:pt x="1177686" y="355266"/>
                    <a:pt x="1161255" y="371697"/>
                  </a:cubicBezTo>
                  <a:cubicBezTo>
                    <a:pt x="1144824" y="388127"/>
                    <a:pt x="1122539" y="397358"/>
                    <a:pt x="1099303" y="397358"/>
                  </a:cubicBezTo>
                  <a:lnTo>
                    <a:pt x="87614" y="397358"/>
                  </a:lnTo>
                  <a:cubicBezTo>
                    <a:pt x="64377" y="397358"/>
                    <a:pt x="42092" y="388127"/>
                    <a:pt x="25661" y="371697"/>
                  </a:cubicBezTo>
                  <a:cubicBezTo>
                    <a:pt x="9231" y="355266"/>
                    <a:pt x="0" y="332981"/>
                    <a:pt x="0" y="309744"/>
                  </a:cubicBezTo>
                  <a:lnTo>
                    <a:pt x="0" y="87614"/>
                  </a:lnTo>
                  <a:cubicBezTo>
                    <a:pt x="0" y="64377"/>
                    <a:pt x="9231" y="42092"/>
                    <a:pt x="25661" y="25661"/>
                  </a:cubicBezTo>
                  <a:cubicBezTo>
                    <a:pt x="42092" y="9231"/>
                    <a:pt x="64377" y="0"/>
                    <a:pt x="87614" y="0"/>
                  </a:cubicBezTo>
                  <a:close/>
                </a:path>
              </a:pathLst>
            </a:custGeom>
            <a:solidFill>
              <a:srgbClr val="C9C9C9"/>
            </a:solidFill>
          </p:spPr>
          <p:txBody>
            <a:bodyPr/>
            <a:lstStyle/>
            <a:p>
              <a:endParaRPr lang="ar-EG"/>
            </a:p>
          </p:txBody>
        </p:sp>
        <p:sp>
          <p:nvSpPr>
            <p:cNvPr id="41" name="TextBox 41"/>
            <p:cNvSpPr txBox="1"/>
            <p:nvPr/>
          </p:nvSpPr>
          <p:spPr>
            <a:xfrm>
              <a:off x="0" y="-28575"/>
              <a:ext cx="1186917" cy="425933"/>
            </a:xfrm>
            <a:prstGeom prst="rect">
              <a:avLst/>
            </a:prstGeom>
          </p:spPr>
          <p:txBody>
            <a:bodyPr lIns="50800" tIns="50800" rIns="50800" bIns="50800" rtlCol="0" anchor="ctr"/>
            <a:lstStyle/>
            <a:p>
              <a:pPr algn="ctr">
                <a:lnSpc>
                  <a:spcPts val="2590"/>
                </a:lnSpc>
              </a:pPr>
              <a:endParaRPr/>
            </a:p>
          </p:txBody>
        </p:sp>
      </p:grpSp>
      <p:sp>
        <p:nvSpPr>
          <p:cNvPr id="42" name="TextBox 42"/>
          <p:cNvSpPr txBox="1"/>
          <p:nvPr/>
        </p:nvSpPr>
        <p:spPr>
          <a:xfrm>
            <a:off x="1090087" y="6697098"/>
            <a:ext cx="3669475" cy="1320800"/>
          </a:xfrm>
          <a:prstGeom prst="rect">
            <a:avLst/>
          </a:prstGeom>
        </p:spPr>
        <p:txBody>
          <a:bodyPr lIns="0" tIns="0" rIns="0" bIns="0" rtlCol="0" anchor="t">
            <a:spAutoFit/>
          </a:bodyPr>
          <a:lstStyle/>
          <a:p>
            <a:pPr algn="ctr">
              <a:lnSpc>
                <a:spcPts val="5440"/>
              </a:lnSpc>
            </a:pPr>
            <a:r>
              <a:rPr lang="en-US" sz="3200">
                <a:solidFill>
                  <a:srgbClr val="084C6E"/>
                </a:solidFill>
                <a:latin typeface="Open Sauce Bold"/>
              </a:rPr>
              <a:t>Facial expression</a:t>
            </a:r>
          </a:p>
          <a:p>
            <a:pPr algn="ctr">
              <a:lnSpc>
                <a:spcPts val="5440"/>
              </a:lnSpc>
            </a:pPr>
            <a:r>
              <a:rPr lang="en-US" sz="3200">
                <a:solidFill>
                  <a:srgbClr val="084C6E"/>
                </a:solidFill>
                <a:latin typeface="Open Sauce Bold"/>
              </a:rPr>
              <a:t> recognition</a:t>
            </a:r>
          </a:p>
        </p:txBody>
      </p:sp>
      <p:sp>
        <p:nvSpPr>
          <p:cNvPr id="43" name="TextBox 43"/>
          <p:cNvSpPr txBox="1"/>
          <p:nvPr/>
        </p:nvSpPr>
        <p:spPr>
          <a:xfrm>
            <a:off x="5094885" y="4049713"/>
            <a:ext cx="2985754" cy="726764"/>
          </a:xfrm>
          <a:prstGeom prst="rect">
            <a:avLst/>
          </a:prstGeom>
        </p:spPr>
        <p:txBody>
          <a:bodyPr lIns="0" tIns="0" rIns="0" bIns="0" rtlCol="0" anchor="t">
            <a:spAutoFit/>
          </a:bodyPr>
          <a:lstStyle/>
          <a:p>
            <a:pPr algn="ctr">
              <a:lnSpc>
                <a:spcPts val="6298"/>
              </a:lnSpc>
            </a:pPr>
            <a:r>
              <a:rPr lang="en-US" sz="3704">
                <a:solidFill>
                  <a:srgbClr val="084C6E"/>
                </a:solidFill>
                <a:latin typeface="Open Sauce Bold"/>
              </a:rPr>
              <a:t>Steps</a:t>
            </a:r>
          </a:p>
        </p:txBody>
      </p:sp>
      <p:sp>
        <p:nvSpPr>
          <p:cNvPr id="44" name="TextBox 44"/>
          <p:cNvSpPr txBox="1"/>
          <p:nvPr/>
        </p:nvSpPr>
        <p:spPr>
          <a:xfrm>
            <a:off x="12633258" y="3745205"/>
            <a:ext cx="678235" cy="996509"/>
          </a:xfrm>
          <a:prstGeom prst="rect">
            <a:avLst/>
          </a:prstGeom>
        </p:spPr>
        <p:txBody>
          <a:bodyPr lIns="0" tIns="0" rIns="0" bIns="0" rtlCol="0" anchor="t">
            <a:spAutoFit/>
          </a:bodyPr>
          <a:lstStyle/>
          <a:p>
            <a:pPr algn="ctr">
              <a:lnSpc>
                <a:spcPts val="8508"/>
              </a:lnSpc>
            </a:pPr>
            <a:r>
              <a:rPr lang="en-US" sz="5004">
                <a:solidFill>
                  <a:srgbClr val="084C6E"/>
                </a:solidFill>
                <a:latin typeface="Open Sauce Bold"/>
              </a:rPr>
              <a:t>4-</a:t>
            </a:r>
          </a:p>
        </p:txBody>
      </p:sp>
      <p:sp>
        <p:nvSpPr>
          <p:cNvPr id="45" name="TextBox 45"/>
          <p:cNvSpPr txBox="1"/>
          <p:nvPr/>
        </p:nvSpPr>
        <p:spPr>
          <a:xfrm>
            <a:off x="9159268" y="6738826"/>
            <a:ext cx="1041227" cy="1053792"/>
          </a:xfrm>
          <a:prstGeom prst="rect">
            <a:avLst/>
          </a:prstGeom>
        </p:spPr>
        <p:txBody>
          <a:bodyPr lIns="0" tIns="0" rIns="0" bIns="0" rtlCol="0" anchor="t">
            <a:spAutoFit/>
          </a:bodyPr>
          <a:lstStyle/>
          <a:p>
            <a:pPr algn="ctr">
              <a:lnSpc>
                <a:spcPts val="9018"/>
              </a:lnSpc>
            </a:pPr>
            <a:r>
              <a:rPr lang="en-US" sz="5304">
                <a:solidFill>
                  <a:srgbClr val="084C6E"/>
                </a:solidFill>
                <a:latin typeface="Open Sauce Bold"/>
              </a:rPr>
              <a:t>7-</a:t>
            </a:r>
          </a:p>
        </p:txBody>
      </p:sp>
      <p:sp>
        <p:nvSpPr>
          <p:cNvPr id="46" name="TextBox 46"/>
          <p:cNvSpPr txBox="1"/>
          <p:nvPr/>
        </p:nvSpPr>
        <p:spPr>
          <a:xfrm>
            <a:off x="5615397" y="6770570"/>
            <a:ext cx="973303" cy="1066459"/>
          </a:xfrm>
          <a:prstGeom prst="rect">
            <a:avLst/>
          </a:prstGeom>
        </p:spPr>
        <p:txBody>
          <a:bodyPr lIns="0" tIns="0" rIns="0" bIns="0" rtlCol="0" anchor="t">
            <a:spAutoFit/>
          </a:bodyPr>
          <a:lstStyle/>
          <a:p>
            <a:pPr algn="ctr">
              <a:lnSpc>
                <a:spcPts val="9188"/>
              </a:lnSpc>
            </a:pPr>
            <a:r>
              <a:rPr lang="en-US" sz="5404">
                <a:solidFill>
                  <a:srgbClr val="084C6E"/>
                </a:solidFill>
                <a:latin typeface="Open Sauce Bold"/>
              </a:rPr>
              <a:t>6-</a:t>
            </a:r>
          </a:p>
        </p:txBody>
      </p:sp>
      <p:sp>
        <p:nvSpPr>
          <p:cNvPr id="47" name="TextBox 47"/>
          <p:cNvSpPr txBox="1"/>
          <p:nvPr/>
        </p:nvSpPr>
        <p:spPr>
          <a:xfrm>
            <a:off x="1368270" y="3656010"/>
            <a:ext cx="678235" cy="1120467"/>
          </a:xfrm>
          <a:prstGeom prst="rect">
            <a:avLst/>
          </a:prstGeom>
        </p:spPr>
        <p:txBody>
          <a:bodyPr lIns="0" tIns="0" rIns="0" bIns="0" rtlCol="0" anchor="t">
            <a:spAutoFit/>
          </a:bodyPr>
          <a:lstStyle/>
          <a:p>
            <a:pPr algn="ctr">
              <a:lnSpc>
                <a:spcPts val="9528"/>
              </a:lnSpc>
            </a:pPr>
            <a:r>
              <a:rPr lang="en-US" sz="5604">
                <a:solidFill>
                  <a:srgbClr val="084C6E"/>
                </a:solidFill>
                <a:latin typeface="Open Sauce Bold"/>
              </a:rPr>
              <a:t>1-</a:t>
            </a:r>
          </a:p>
        </p:txBody>
      </p:sp>
      <p:sp>
        <p:nvSpPr>
          <p:cNvPr id="48" name="TextBox 48"/>
          <p:cNvSpPr txBox="1"/>
          <p:nvPr/>
        </p:nvSpPr>
        <p:spPr>
          <a:xfrm>
            <a:off x="5094885" y="3843336"/>
            <a:ext cx="678235" cy="999816"/>
          </a:xfrm>
          <a:prstGeom prst="rect">
            <a:avLst/>
          </a:prstGeom>
        </p:spPr>
        <p:txBody>
          <a:bodyPr lIns="0" tIns="0" rIns="0" bIns="0" rtlCol="0" anchor="t">
            <a:spAutoFit/>
          </a:bodyPr>
          <a:lstStyle/>
          <a:p>
            <a:pPr algn="ctr">
              <a:lnSpc>
                <a:spcPts val="8678"/>
              </a:lnSpc>
            </a:pPr>
            <a:r>
              <a:rPr lang="en-US" sz="5104">
                <a:solidFill>
                  <a:srgbClr val="084C6E"/>
                </a:solidFill>
                <a:latin typeface="Open Sauce Bold"/>
              </a:rPr>
              <a:t>2-</a:t>
            </a:r>
          </a:p>
        </p:txBody>
      </p:sp>
      <p:sp>
        <p:nvSpPr>
          <p:cNvPr id="49" name="TextBox 49"/>
          <p:cNvSpPr txBox="1"/>
          <p:nvPr/>
        </p:nvSpPr>
        <p:spPr>
          <a:xfrm>
            <a:off x="0" y="6782977"/>
            <a:ext cx="1305713" cy="1053792"/>
          </a:xfrm>
          <a:prstGeom prst="rect">
            <a:avLst/>
          </a:prstGeom>
        </p:spPr>
        <p:txBody>
          <a:bodyPr lIns="0" tIns="0" rIns="0" bIns="0" rtlCol="0" anchor="t">
            <a:spAutoFit/>
          </a:bodyPr>
          <a:lstStyle/>
          <a:p>
            <a:pPr algn="ctr">
              <a:lnSpc>
                <a:spcPts val="9018"/>
              </a:lnSpc>
            </a:pPr>
            <a:r>
              <a:rPr lang="en-US" sz="5304">
                <a:solidFill>
                  <a:srgbClr val="084C6E"/>
                </a:solidFill>
                <a:latin typeface="Open Sauce Bold"/>
              </a:rPr>
              <a:t>5-</a:t>
            </a:r>
          </a:p>
        </p:txBody>
      </p:sp>
      <p:sp>
        <p:nvSpPr>
          <p:cNvPr id="50" name="Freeform 50"/>
          <p:cNvSpPr/>
          <p:nvPr/>
        </p:nvSpPr>
        <p:spPr>
          <a:xfrm>
            <a:off x="8391242" y="5253179"/>
            <a:ext cx="3575890" cy="286333"/>
          </a:xfrm>
          <a:custGeom>
            <a:avLst/>
            <a:gdLst/>
            <a:ahLst/>
            <a:cxnLst/>
            <a:rect l="l" t="t" r="r" b="b"/>
            <a:pathLst>
              <a:path w="3575890" h="286333">
                <a:moveTo>
                  <a:pt x="0" y="0"/>
                </a:moveTo>
                <a:lnTo>
                  <a:pt x="3575890" y="0"/>
                </a:lnTo>
                <a:lnTo>
                  <a:pt x="3575890" y="286334"/>
                </a:lnTo>
                <a:lnTo>
                  <a:pt x="0" y="286334"/>
                </a:lnTo>
                <a:lnTo>
                  <a:pt x="0" y="0"/>
                </a:lnTo>
                <a:close/>
              </a:path>
            </a:pathLst>
          </a:custGeom>
          <a:blipFill>
            <a:blip r:embed="rId4"/>
            <a:stretch>
              <a:fillRect t="-146648"/>
            </a:stretch>
          </a:blipFill>
        </p:spPr>
        <p:txBody>
          <a:bodyPr/>
          <a:lstStyle/>
          <a:p>
            <a:endParaRPr lang="ar-EG"/>
          </a:p>
        </p:txBody>
      </p:sp>
      <p:grpSp>
        <p:nvGrpSpPr>
          <p:cNvPr id="51" name="Group 51"/>
          <p:cNvGrpSpPr/>
          <p:nvPr/>
        </p:nvGrpSpPr>
        <p:grpSpPr>
          <a:xfrm>
            <a:off x="8739536" y="3744460"/>
            <a:ext cx="3146982" cy="1508719"/>
            <a:chOff x="0" y="0"/>
            <a:chExt cx="828835" cy="397358"/>
          </a:xfrm>
        </p:grpSpPr>
        <p:sp>
          <p:nvSpPr>
            <p:cNvPr id="52" name="Freeform 52"/>
            <p:cNvSpPr/>
            <p:nvPr/>
          </p:nvSpPr>
          <p:spPr>
            <a:xfrm>
              <a:off x="0" y="0"/>
              <a:ext cx="828835" cy="397358"/>
            </a:xfrm>
            <a:custGeom>
              <a:avLst/>
              <a:gdLst/>
              <a:ahLst/>
              <a:cxnLst/>
              <a:rect l="l" t="t" r="r" b="b"/>
              <a:pathLst>
                <a:path w="828835" h="397358">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txBody>
            <a:bodyPr/>
            <a:lstStyle/>
            <a:p>
              <a:endParaRPr lang="ar-EG"/>
            </a:p>
          </p:txBody>
        </p:sp>
        <p:sp>
          <p:nvSpPr>
            <p:cNvPr id="53" name="TextBox 53"/>
            <p:cNvSpPr txBox="1"/>
            <p:nvPr/>
          </p:nvSpPr>
          <p:spPr>
            <a:xfrm>
              <a:off x="0" y="-28575"/>
              <a:ext cx="828835" cy="425933"/>
            </a:xfrm>
            <a:prstGeom prst="rect">
              <a:avLst/>
            </a:prstGeom>
          </p:spPr>
          <p:txBody>
            <a:bodyPr lIns="50800" tIns="50800" rIns="50800" bIns="50800" rtlCol="0" anchor="ctr"/>
            <a:lstStyle/>
            <a:p>
              <a:pPr algn="ctr">
                <a:lnSpc>
                  <a:spcPts val="2590"/>
                </a:lnSpc>
              </a:pPr>
              <a:endParaRPr/>
            </a:p>
          </p:txBody>
        </p:sp>
      </p:grpSp>
      <p:sp>
        <p:nvSpPr>
          <p:cNvPr id="54" name="TextBox 54"/>
          <p:cNvSpPr txBox="1"/>
          <p:nvPr/>
        </p:nvSpPr>
        <p:spPr>
          <a:xfrm>
            <a:off x="8820150" y="4049713"/>
            <a:ext cx="2985754" cy="726632"/>
          </a:xfrm>
          <a:prstGeom prst="rect">
            <a:avLst/>
          </a:prstGeom>
        </p:spPr>
        <p:txBody>
          <a:bodyPr lIns="0" tIns="0" rIns="0" bIns="0" rtlCol="0" anchor="t">
            <a:spAutoFit/>
          </a:bodyPr>
          <a:lstStyle/>
          <a:p>
            <a:pPr algn="ctr">
              <a:lnSpc>
                <a:spcPts val="6298"/>
              </a:lnSpc>
            </a:pPr>
            <a:r>
              <a:rPr lang="en-US" sz="3704">
                <a:solidFill>
                  <a:srgbClr val="084C6E"/>
                </a:solidFill>
                <a:latin typeface="Open Sauce Bold"/>
              </a:rPr>
              <a:t> - libraries</a:t>
            </a:r>
          </a:p>
        </p:txBody>
      </p:sp>
      <p:sp>
        <p:nvSpPr>
          <p:cNvPr id="55" name="TextBox 55"/>
          <p:cNvSpPr txBox="1"/>
          <p:nvPr/>
        </p:nvSpPr>
        <p:spPr>
          <a:xfrm>
            <a:off x="8820150" y="3843336"/>
            <a:ext cx="678235" cy="999816"/>
          </a:xfrm>
          <a:prstGeom prst="rect">
            <a:avLst/>
          </a:prstGeom>
        </p:spPr>
        <p:txBody>
          <a:bodyPr lIns="0" tIns="0" rIns="0" bIns="0" rtlCol="0" anchor="t">
            <a:spAutoFit/>
          </a:bodyPr>
          <a:lstStyle/>
          <a:p>
            <a:pPr algn="ctr">
              <a:lnSpc>
                <a:spcPts val="8678"/>
              </a:lnSpc>
            </a:pPr>
            <a:r>
              <a:rPr lang="en-US" sz="5104">
                <a:solidFill>
                  <a:srgbClr val="084C6E"/>
                </a:solidFill>
                <a:latin typeface="Open Sauce Bold"/>
              </a:rPr>
              <a:t>3</a:t>
            </a:r>
          </a:p>
        </p:txBody>
      </p:sp>
      <p:sp>
        <p:nvSpPr>
          <p:cNvPr id="56" name="TextBox 56"/>
          <p:cNvSpPr txBox="1"/>
          <p:nvPr/>
        </p:nvSpPr>
        <p:spPr>
          <a:xfrm>
            <a:off x="1181950" y="1756585"/>
            <a:ext cx="4773805" cy="1280545"/>
          </a:xfrm>
          <a:prstGeom prst="rect">
            <a:avLst/>
          </a:prstGeom>
        </p:spPr>
        <p:txBody>
          <a:bodyPr lIns="0" tIns="0" rIns="0" bIns="0" rtlCol="0" anchor="t">
            <a:spAutoFit/>
          </a:bodyPr>
          <a:lstStyle/>
          <a:p>
            <a:pPr algn="ctr">
              <a:lnSpc>
                <a:spcPts val="10468"/>
              </a:lnSpc>
              <a:spcBef>
                <a:spcPct val="0"/>
              </a:spcBef>
            </a:pPr>
            <a:r>
              <a:rPr lang="en-US" sz="7477">
                <a:solidFill>
                  <a:srgbClr val="084C6E"/>
                </a:solidFill>
                <a:latin typeface="Open Sauce Bold"/>
              </a:rPr>
              <a:t>Highlights</a:t>
            </a:r>
          </a:p>
        </p:txBody>
      </p:sp>
      <p:sp>
        <p:nvSpPr>
          <p:cNvPr id="57" name="Freeform 57"/>
          <p:cNvSpPr/>
          <p:nvPr/>
        </p:nvSpPr>
        <p:spPr>
          <a:xfrm>
            <a:off x="14285280" y="8059178"/>
            <a:ext cx="3575890" cy="286333"/>
          </a:xfrm>
          <a:custGeom>
            <a:avLst/>
            <a:gdLst/>
            <a:ahLst/>
            <a:cxnLst/>
            <a:rect l="l" t="t" r="r" b="b"/>
            <a:pathLst>
              <a:path w="3575890" h="286333">
                <a:moveTo>
                  <a:pt x="0" y="0"/>
                </a:moveTo>
                <a:lnTo>
                  <a:pt x="3575890" y="0"/>
                </a:lnTo>
                <a:lnTo>
                  <a:pt x="3575890" y="286334"/>
                </a:lnTo>
                <a:lnTo>
                  <a:pt x="0" y="286334"/>
                </a:lnTo>
                <a:lnTo>
                  <a:pt x="0" y="0"/>
                </a:lnTo>
                <a:close/>
              </a:path>
            </a:pathLst>
          </a:custGeom>
          <a:blipFill>
            <a:blip r:embed="rId4"/>
            <a:stretch>
              <a:fillRect t="-146648"/>
            </a:stretch>
          </a:blipFill>
        </p:spPr>
        <p:txBody>
          <a:bodyPr/>
          <a:lstStyle/>
          <a:p>
            <a:endParaRPr lang="ar-EG"/>
          </a:p>
        </p:txBody>
      </p:sp>
      <p:grpSp>
        <p:nvGrpSpPr>
          <p:cNvPr id="58" name="Group 58"/>
          <p:cNvGrpSpPr/>
          <p:nvPr/>
        </p:nvGrpSpPr>
        <p:grpSpPr>
          <a:xfrm>
            <a:off x="14655036" y="6550460"/>
            <a:ext cx="3146982" cy="1508719"/>
            <a:chOff x="0" y="0"/>
            <a:chExt cx="828835" cy="397358"/>
          </a:xfrm>
        </p:grpSpPr>
        <p:sp>
          <p:nvSpPr>
            <p:cNvPr id="59" name="Freeform 59"/>
            <p:cNvSpPr/>
            <p:nvPr/>
          </p:nvSpPr>
          <p:spPr>
            <a:xfrm>
              <a:off x="0" y="0"/>
              <a:ext cx="828835" cy="397358"/>
            </a:xfrm>
            <a:custGeom>
              <a:avLst/>
              <a:gdLst/>
              <a:ahLst/>
              <a:cxnLst/>
              <a:rect l="l" t="t" r="r" b="b"/>
              <a:pathLst>
                <a:path w="828835" h="397358">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txBody>
            <a:bodyPr/>
            <a:lstStyle/>
            <a:p>
              <a:endParaRPr lang="ar-EG"/>
            </a:p>
          </p:txBody>
        </p:sp>
        <p:sp>
          <p:nvSpPr>
            <p:cNvPr id="60" name="TextBox 60"/>
            <p:cNvSpPr txBox="1"/>
            <p:nvPr/>
          </p:nvSpPr>
          <p:spPr>
            <a:xfrm>
              <a:off x="0" y="-28575"/>
              <a:ext cx="828835" cy="425933"/>
            </a:xfrm>
            <a:prstGeom prst="rect">
              <a:avLst/>
            </a:prstGeom>
          </p:spPr>
          <p:txBody>
            <a:bodyPr lIns="50800" tIns="50800" rIns="50800" bIns="50800" rtlCol="0" anchor="ctr"/>
            <a:lstStyle/>
            <a:p>
              <a:pPr algn="ctr">
                <a:lnSpc>
                  <a:spcPts val="2590"/>
                </a:lnSpc>
              </a:pPr>
              <a:endParaRPr/>
            </a:p>
          </p:txBody>
        </p:sp>
      </p:grpSp>
      <p:sp>
        <p:nvSpPr>
          <p:cNvPr id="61" name="TextBox 61"/>
          <p:cNvSpPr txBox="1"/>
          <p:nvPr/>
        </p:nvSpPr>
        <p:spPr>
          <a:xfrm>
            <a:off x="15373447" y="6493601"/>
            <a:ext cx="1671402" cy="1361764"/>
          </a:xfrm>
          <a:prstGeom prst="rect">
            <a:avLst/>
          </a:prstGeom>
        </p:spPr>
        <p:txBody>
          <a:bodyPr lIns="0" tIns="0" rIns="0" bIns="0" rtlCol="0" anchor="t">
            <a:spAutoFit/>
          </a:bodyPr>
          <a:lstStyle/>
          <a:p>
            <a:pPr algn="ctr">
              <a:lnSpc>
                <a:spcPts val="5618"/>
              </a:lnSpc>
            </a:pPr>
            <a:r>
              <a:rPr lang="en-US" sz="3304">
                <a:solidFill>
                  <a:srgbClr val="084C6E"/>
                </a:solidFill>
                <a:latin typeface="Open Sauce Bold"/>
              </a:rPr>
              <a:t>Future work</a:t>
            </a:r>
          </a:p>
        </p:txBody>
      </p:sp>
      <p:sp>
        <p:nvSpPr>
          <p:cNvPr id="62" name="TextBox 62"/>
          <p:cNvSpPr txBox="1"/>
          <p:nvPr/>
        </p:nvSpPr>
        <p:spPr>
          <a:xfrm>
            <a:off x="14557125" y="6551204"/>
            <a:ext cx="678235" cy="996641"/>
          </a:xfrm>
          <a:prstGeom prst="rect">
            <a:avLst/>
          </a:prstGeom>
        </p:spPr>
        <p:txBody>
          <a:bodyPr lIns="0" tIns="0" rIns="0" bIns="0" rtlCol="0" anchor="t">
            <a:spAutoFit/>
          </a:bodyPr>
          <a:lstStyle/>
          <a:p>
            <a:pPr algn="ctr">
              <a:lnSpc>
                <a:spcPts val="8508"/>
              </a:lnSpc>
            </a:pPr>
            <a:r>
              <a:rPr lang="en-US" sz="5004">
                <a:solidFill>
                  <a:srgbClr val="084C6E"/>
                </a:solidFill>
                <a:latin typeface="Open Sauce Bold"/>
              </a:rPr>
              <a:t>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Freeform 4"/>
          <p:cNvSpPr/>
          <p:nvPr/>
        </p:nvSpPr>
        <p:spPr>
          <a:xfrm>
            <a:off x="3138205" y="2592724"/>
            <a:ext cx="11499989" cy="704624"/>
          </a:xfrm>
          <a:custGeom>
            <a:avLst/>
            <a:gdLst/>
            <a:ahLst/>
            <a:cxnLst/>
            <a:rect l="l" t="t" r="r" b="b"/>
            <a:pathLst>
              <a:path w="11499989" h="704624">
                <a:moveTo>
                  <a:pt x="0" y="0"/>
                </a:moveTo>
                <a:lnTo>
                  <a:pt x="11499988" y="0"/>
                </a:lnTo>
                <a:lnTo>
                  <a:pt x="11499988" y="704624"/>
                </a:lnTo>
                <a:lnTo>
                  <a:pt x="0" y="704624"/>
                </a:lnTo>
                <a:lnTo>
                  <a:pt x="0" y="0"/>
                </a:lnTo>
                <a:close/>
              </a:path>
            </a:pathLst>
          </a:custGeom>
          <a:blipFill>
            <a:blip r:embed="rId4"/>
            <a:stretch>
              <a:fillRect/>
            </a:stretch>
          </a:blipFill>
        </p:spPr>
        <p:txBody>
          <a:bodyPr/>
          <a:lstStyle/>
          <a:p>
            <a:endParaRPr lang="ar-EG"/>
          </a:p>
        </p:txBody>
      </p:sp>
      <p:sp>
        <p:nvSpPr>
          <p:cNvPr id="5" name="Freeform 5"/>
          <p:cNvSpPr/>
          <p:nvPr/>
        </p:nvSpPr>
        <p:spPr>
          <a:xfrm>
            <a:off x="3138205" y="3947982"/>
            <a:ext cx="8728226" cy="1803014"/>
          </a:xfrm>
          <a:custGeom>
            <a:avLst/>
            <a:gdLst/>
            <a:ahLst/>
            <a:cxnLst/>
            <a:rect l="l" t="t" r="r" b="b"/>
            <a:pathLst>
              <a:path w="8728226" h="1803014">
                <a:moveTo>
                  <a:pt x="0" y="0"/>
                </a:moveTo>
                <a:lnTo>
                  <a:pt x="8728226" y="0"/>
                </a:lnTo>
                <a:lnTo>
                  <a:pt x="8728226" y="1803014"/>
                </a:lnTo>
                <a:lnTo>
                  <a:pt x="0" y="1803014"/>
                </a:lnTo>
                <a:lnTo>
                  <a:pt x="0" y="0"/>
                </a:lnTo>
                <a:close/>
              </a:path>
            </a:pathLst>
          </a:custGeom>
          <a:blipFill>
            <a:blip r:embed="rId5"/>
            <a:stretch>
              <a:fillRect/>
            </a:stretch>
          </a:blipFill>
        </p:spPr>
        <p:txBody>
          <a:bodyPr/>
          <a:lstStyle/>
          <a:p>
            <a:endParaRPr lang="ar-EG"/>
          </a:p>
        </p:txBody>
      </p:sp>
      <p:sp>
        <p:nvSpPr>
          <p:cNvPr id="6" name="Freeform 6"/>
          <p:cNvSpPr/>
          <p:nvPr/>
        </p:nvSpPr>
        <p:spPr>
          <a:xfrm>
            <a:off x="3138205" y="7012089"/>
            <a:ext cx="10850942" cy="815860"/>
          </a:xfrm>
          <a:custGeom>
            <a:avLst/>
            <a:gdLst/>
            <a:ahLst/>
            <a:cxnLst/>
            <a:rect l="l" t="t" r="r" b="b"/>
            <a:pathLst>
              <a:path w="10850942" h="815860">
                <a:moveTo>
                  <a:pt x="0" y="0"/>
                </a:moveTo>
                <a:lnTo>
                  <a:pt x="10850941" y="0"/>
                </a:lnTo>
                <a:lnTo>
                  <a:pt x="10850941" y="815860"/>
                </a:lnTo>
                <a:lnTo>
                  <a:pt x="0" y="815860"/>
                </a:lnTo>
                <a:lnTo>
                  <a:pt x="0" y="0"/>
                </a:lnTo>
                <a:close/>
              </a:path>
            </a:pathLst>
          </a:custGeom>
          <a:blipFill>
            <a:blip r:embed="rId6"/>
            <a:stretch>
              <a:fillRect/>
            </a:stretch>
          </a:blipFill>
        </p:spPr>
        <p:txBody>
          <a:bodyPr/>
          <a:lstStyle/>
          <a:p>
            <a:endParaRPr lang="ar-EG"/>
          </a:p>
        </p:txBody>
      </p:sp>
      <p:sp>
        <p:nvSpPr>
          <p:cNvPr id="7" name="TextBox 7"/>
          <p:cNvSpPr txBox="1"/>
          <p:nvPr/>
        </p:nvSpPr>
        <p:spPr>
          <a:xfrm>
            <a:off x="3138205" y="5893871"/>
            <a:ext cx="14638193" cy="933783"/>
          </a:xfrm>
          <a:prstGeom prst="rect">
            <a:avLst/>
          </a:prstGeom>
        </p:spPr>
        <p:txBody>
          <a:bodyPr lIns="0" tIns="0" rIns="0" bIns="0" rtlCol="0" anchor="t">
            <a:spAutoFit/>
          </a:bodyPr>
          <a:lstStyle/>
          <a:p>
            <a:pPr>
              <a:lnSpc>
                <a:spcPts val="3773"/>
              </a:lnSpc>
            </a:pPr>
            <a:r>
              <a:rPr lang="en-US" sz="2695">
                <a:solidFill>
                  <a:srgbClr val="084C6E"/>
                </a:solidFill>
                <a:latin typeface="Open Sauce"/>
              </a:rPr>
              <a:t>Outputs the predicted class label to the console and the rounded accuracy (probability).</a:t>
            </a:r>
          </a:p>
          <a:p>
            <a:pPr>
              <a:lnSpc>
                <a:spcPts val="3773"/>
              </a:lnSpc>
              <a:spcBef>
                <a:spcPct val="0"/>
              </a:spcBef>
            </a:pPr>
            <a:endParaRPr lang="en-US" sz="2695">
              <a:solidFill>
                <a:srgbClr val="084C6E"/>
              </a:solidFill>
              <a:latin typeface="Open Sauce"/>
            </a:endParaRPr>
          </a:p>
        </p:txBody>
      </p:sp>
      <p:sp>
        <p:nvSpPr>
          <p:cNvPr id="8" name="TextBox 8"/>
          <p:cNvSpPr txBox="1"/>
          <p:nvPr/>
        </p:nvSpPr>
        <p:spPr>
          <a:xfrm>
            <a:off x="4321487" y="253182"/>
            <a:ext cx="9645026" cy="3032694"/>
          </a:xfrm>
          <a:prstGeom prst="rect">
            <a:avLst/>
          </a:prstGeom>
        </p:spPr>
        <p:txBody>
          <a:bodyPr lIns="0" tIns="0" rIns="0" bIns="0" rtlCol="0" anchor="t">
            <a:spAutoFit/>
          </a:bodyPr>
          <a:lstStyle/>
          <a:p>
            <a:pPr algn="ctr">
              <a:lnSpc>
                <a:spcPts val="7726"/>
              </a:lnSpc>
            </a:pPr>
            <a:r>
              <a:rPr lang="en-US" sz="6438">
                <a:solidFill>
                  <a:srgbClr val="084C6E"/>
                </a:solidFill>
                <a:latin typeface="Codec Pro Bold"/>
              </a:rPr>
              <a:t>FACIAL EXPRESSION RECOGNITION</a:t>
            </a:r>
          </a:p>
          <a:p>
            <a:pPr marL="0" lvl="0" indent="0" algn="ctr">
              <a:lnSpc>
                <a:spcPts val="7726"/>
              </a:lnSpc>
              <a:spcBef>
                <a:spcPct val="0"/>
              </a:spcBef>
            </a:pPr>
            <a:endParaRPr lang="en-US" sz="6438">
              <a:solidFill>
                <a:srgbClr val="084C6E"/>
              </a:solidFill>
              <a:latin typeface="Codec Pro Bold"/>
            </a:endParaRPr>
          </a:p>
        </p:txBody>
      </p:sp>
      <p:sp>
        <p:nvSpPr>
          <p:cNvPr id="9" name="TextBox 9"/>
          <p:cNvSpPr txBox="1"/>
          <p:nvPr/>
        </p:nvSpPr>
        <p:spPr>
          <a:xfrm>
            <a:off x="-11562536" y="2524064"/>
            <a:ext cx="12969889" cy="420972"/>
          </a:xfrm>
          <a:prstGeom prst="rect">
            <a:avLst/>
          </a:prstGeom>
        </p:spPr>
        <p:txBody>
          <a:bodyPr lIns="0" tIns="0" rIns="0" bIns="0" rtlCol="0" anchor="t">
            <a:spAutoFit/>
          </a:bodyPr>
          <a:lstStyle/>
          <a:p>
            <a:pPr algn="r">
              <a:lnSpc>
                <a:spcPts val="3569"/>
              </a:lnSpc>
              <a:spcBef>
                <a:spcPct val="0"/>
              </a:spcBef>
            </a:pPr>
            <a:r>
              <a:rPr lang="en-US" sz="2550">
                <a:solidFill>
                  <a:srgbClr val="084C6E"/>
                </a:solidFill>
                <a:latin typeface="Open Sauce Bold"/>
              </a:rPr>
              <a:t>Code:</a:t>
            </a:r>
          </a:p>
        </p:txBody>
      </p:sp>
      <p:sp>
        <p:nvSpPr>
          <p:cNvPr id="10" name="TextBox 10"/>
          <p:cNvSpPr txBox="1"/>
          <p:nvPr/>
        </p:nvSpPr>
        <p:spPr>
          <a:xfrm>
            <a:off x="3138205" y="7980349"/>
            <a:ext cx="14638193" cy="1334683"/>
          </a:xfrm>
          <a:prstGeom prst="rect">
            <a:avLst/>
          </a:prstGeom>
        </p:spPr>
        <p:txBody>
          <a:bodyPr lIns="0" tIns="0" rIns="0" bIns="0" rtlCol="0" anchor="t">
            <a:spAutoFit/>
          </a:bodyPr>
          <a:lstStyle/>
          <a:p>
            <a:pPr>
              <a:lnSpc>
                <a:spcPts val="3592"/>
              </a:lnSpc>
            </a:pPr>
            <a:r>
              <a:rPr lang="en-US" sz="2566">
                <a:solidFill>
                  <a:srgbClr val="084C6E"/>
                </a:solidFill>
                <a:latin typeface="Open Sauce"/>
              </a:rPr>
              <a:t>Open and display the image file 'face_1.jpg' located in the 'recognition' directory using the PIL Image.open function.</a:t>
            </a:r>
          </a:p>
          <a:p>
            <a:pPr algn="ctr">
              <a:lnSpc>
                <a:spcPts val="3592"/>
              </a:lnSpc>
              <a:spcBef>
                <a:spcPct val="0"/>
              </a:spcBef>
            </a:pPr>
            <a:endParaRPr lang="en-US" sz="2566">
              <a:solidFill>
                <a:srgbClr val="084C6E"/>
              </a:solidFill>
              <a:latin typeface="Open Sauce"/>
            </a:endParaRPr>
          </a:p>
        </p:txBody>
      </p:sp>
      <p:sp>
        <p:nvSpPr>
          <p:cNvPr id="11" name="TextBox 11"/>
          <p:cNvSpPr txBox="1"/>
          <p:nvPr/>
        </p:nvSpPr>
        <p:spPr>
          <a:xfrm>
            <a:off x="3138205" y="3422334"/>
            <a:ext cx="10274929" cy="994146"/>
          </a:xfrm>
          <a:prstGeom prst="rect">
            <a:avLst/>
          </a:prstGeom>
        </p:spPr>
        <p:txBody>
          <a:bodyPr lIns="0" tIns="0" rIns="0" bIns="0" rtlCol="0" anchor="t">
            <a:spAutoFit/>
          </a:bodyPr>
          <a:lstStyle/>
          <a:p>
            <a:pPr>
              <a:lnSpc>
                <a:spcPts val="3989"/>
              </a:lnSpc>
            </a:pPr>
            <a:r>
              <a:rPr lang="en-US" sz="2849">
                <a:solidFill>
                  <a:srgbClr val="084C6E"/>
                </a:solidFill>
                <a:latin typeface="Open Sauce"/>
              </a:rPr>
              <a:t>retrieving the human-readable label of the predicted class.</a:t>
            </a:r>
          </a:p>
          <a:p>
            <a:pPr>
              <a:lnSpc>
                <a:spcPts val="3989"/>
              </a:lnSpc>
              <a:spcBef>
                <a:spcPct val="0"/>
              </a:spcBef>
            </a:pPr>
            <a:endParaRPr lang="en-US" sz="2849">
              <a:solidFill>
                <a:srgbClr val="084C6E"/>
              </a:solidFill>
              <a:latin typeface="Open Sauc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5220428" y="1345966"/>
            <a:ext cx="1240428" cy="294111"/>
            <a:chOff x="0" y="0"/>
            <a:chExt cx="1653904" cy="392148"/>
          </a:xfrm>
        </p:grpSpPr>
        <p:grpSp>
          <p:nvGrpSpPr>
            <p:cNvPr id="3" name="Group 3"/>
            <p:cNvGrpSpPr/>
            <p:nvPr/>
          </p:nvGrpSpPr>
          <p:grpSpPr>
            <a:xfrm>
              <a:off x="1261756" y="0"/>
              <a:ext cx="392148" cy="3921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6" name="Group 6"/>
            <p:cNvGrpSpPr/>
            <p:nvPr/>
          </p:nvGrpSpPr>
          <p:grpSpPr>
            <a:xfrm>
              <a:off x="633448"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0"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2" name="Freeform 12"/>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13" name="Freeform 13"/>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14" name="Group 14"/>
          <p:cNvGrpSpPr/>
          <p:nvPr/>
        </p:nvGrpSpPr>
        <p:grpSpPr>
          <a:xfrm>
            <a:off x="484299" y="3101542"/>
            <a:ext cx="17535062" cy="4915954"/>
            <a:chOff x="0" y="0"/>
            <a:chExt cx="4618288" cy="1294737"/>
          </a:xfrm>
        </p:grpSpPr>
        <p:sp>
          <p:nvSpPr>
            <p:cNvPr id="15" name="Freeform 15"/>
            <p:cNvSpPr/>
            <p:nvPr/>
          </p:nvSpPr>
          <p:spPr>
            <a:xfrm>
              <a:off x="0" y="0"/>
              <a:ext cx="4618288" cy="1294737"/>
            </a:xfrm>
            <a:custGeom>
              <a:avLst/>
              <a:gdLst/>
              <a:ahLst/>
              <a:cxnLst/>
              <a:rect l="l" t="t" r="r" b="b"/>
              <a:pathLst>
                <a:path w="4618288" h="1294737">
                  <a:moveTo>
                    <a:pt x="18102" y="0"/>
                  </a:moveTo>
                  <a:lnTo>
                    <a:pt x="4600186" y="0"/>
                  </a:lnTo>
                  <a:cubicBezTo>
                    <a:pt x="4604987" y="0"/>
                    <a:pt x="4609591" y="1907"/>
                    <a:pt x="4612986" y="5302"/>
                  </a:cubicBezTo>
                  <a:cubicBezTo>
                    <a:pt x="4616381" y="8697"/>
                    <a:pt x="4618288" y="13301"/>
                    <a:pt x="4618288" y="18102"/>
                  </a:cubicBezTo>
                  <a:lnTo>
                    <a:pt x="4618288" y="1276635"/>
                  </a:lnTo>
                  <a:cubicBezTo>
                    <a:pt x="4618288" y="1286632"/>
                    <a:pt x="4610183" y="1294737"/>
                    <a:pt x="4600186" y="1294737"/>
                  </a:cubicBezTo>
                  <a:lnTo>
                    <a:pt x="18102" y="1294737"/>
                  </a:lnTo>
                  <a:cubicBezTo>
                    <a:pt x="13301" y="1294737"/>
                    <a:pt x="8697" y="1292830"/>
                    <a:pt x="5302" y="1289435"/>
                  </a:cubicBezTo>
                  <a:cubicBezTo>
                    <a:pt x="1907" y="1286040"/>
                    <a:pt x="0" y="1281436"/>
                    <a:pt x="0" y="1276635"/>
                  </a:cubicBezTo>
                  <a:lnTo>
                    <a:pt x="0" y="18102"/>
                  </a:lnTo>
                  <a:cubicBezTo>
                    <a:pt x="0" y="8105"/>
                    <a:pt x="8105" y="0"/>
                    <a:pt x="18102"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ar-EG"/>
            </a:p>
          </p:txBody>
        </p:sp>
        <p:sp>
          <p:nvSpPr>
            <p:cNvPr id="16" name="TextBox 16"/>
            <p:cNvSpPr txBox="1"/>
            <p:nvPr/>
          </p:nvSpPr>
          <p:spPr>
            <a:xfrm>
              <a:off x="0" y="-28575"/>
              <a:ext cx="4618288" cy="1323312"/>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7" name="Freeform 17"/>
          <p:cNvSpPr/>
          <p:nvPr/>
        </p:nvSpPr>
        <p:spPr>
          <a:xfrm>
            <a:off x="3728190" y="1345966"/>
            <a:ext cx="10831620" cy="1319488"/>
          </a:xfrm>
          <a:custGeom>
            <a:avLst/>
            <a:gdLst/>
            <a:ahLst/>
            <a:cxnLst/>
            <a:rect l="l" t="t" r="r" b="b"/>
            <a:pathLst>
              <a:path w="10831620" h="1319488">
                <a:moveTo>
                  <a:pt x="0" y="0"/>
                </a:moveTo>
                <a:lnTo>
                  <a:pt x="10831620" y="0"/>
                </a:lnTo>
                <a:lnTo>
                  <a:pt x="10831620" y="1319489"/>
                </a:lnTo>
                <a:lnTo>
                  <a:pt x="0" y="1319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8" name="TextBox 18"/>
          <p:cNvSpPr txBox="1"/>
          <p:nvPr/>
        </p:nvSpPr>
        <p:spPr>
          <a:xfrm>
            <a:off x="4785685" y="1388247"/>
            <a:ext cx="8716631" cy="1018388"/>
          </a:xfrm>
          <a:prstGeom prst="rect">
            <a:avLst/>
          </a:prstGeom>
        </p:spPr>
        <p:txBody>
          <a:bodyPr lIns="0" tIns="0" rIns="0" bIns="0" rtlCol="0" anchor="t">
            <a:spAutoFit/>
          </a:bodyPr>
          <a:lstStyle/>
          <a:p>
            <a:pPr marL="0" lvl="0" indent="0" algn="ctr">
              <a:lnSpc>
                <a:spcPts val="8367"/>
              </a:lnSpc>
              <a:spcBef>
                <a:spcPct val="0"/>
              </a:spcBef>
            </a:pPr>
            <a:r>
              <a:rPr lang="en-US" sz="6020">
                <a:solidFill>
                  <a:srgbClr val="FFFFFF"/>
                </a:solidFill>
                <a:latin typeface="Canva Sans Bold"/>
              </a:rPr>
              <a:t>DATASET</a:t>
            </a:r>
          </a:p>
        </p:txBody>
      </p:sp>
      <p:sp>
        <p:nvSpPr>
          <p:cNvPr id="19" name="TextBox 19"/>
          <p:cNvSpPr txBox="1"/>
          <p:nvPr/>
        </p:nvSpPr>
        <p:spPr>
          <a:xfrm>
            <a:off x="900760" y="3282517"/>
            <a:ext cx="16902941" cy="4188013"/>
          </a:xfrm>
          <a:prstGeom prst="rect">
            <a:avLst/>
          </a:prstGeom>
        </p:spPr>
        <p:txBody>
          <a:bodyPr lIns="0" tIns="0" rIns="0" bIns="0" rtlCol="0" anchor="t">
            <a:spAutoFit/>
          </a:bodyPr>
          <a:lstStyle/>
          <a:p>
            <a:pPr marL="0" lvl="1" indent="0" algn="ctr">
              <a:lnSpc>
                <a:spcPts val="5594"/>
              </a:lnSpc>
            </a:pPr>
            <a:r>
              <a:rPr lang="en-US" sz="3704">
                <a:solidFill>
                  <a:srgbClr val="084C6E"/>
                </a:solidFill>
                <a:latin typeface="Open Sauce"/>
                <a:ea typeface="Open Sauce"/>
              </a:rPr>
              <a:t>The Fer2013 dataset is made up of about 30,000 black-and-white facial images, each sized at 48×48 pixels. These images show different expressions, falling into seven categories: Angry (0), Disgust (1), Fear (2), Happy (3), Sad (4), Surprise (5), and Neutral (6). The Disgust category has the least images, around 600, while the others have almost 5,000 each, making it a well-rounded dataset for studying facial expressions.</a:t>
            </a:r>
          </a:p>
        </p:txBody>
      </p:sp>
      <p:sp>
        <p:nvSpPr>
          <p:cNvPr id="20" name="Freeform 20"/>
          <p:cNvSpPr/>
          <p:nvPr/>
        </p:nvSpPr>
        <p:spPr>
          <a:xfrm>
            <a:off x="900760" y="8079231"/>
            <a:ext cx="16547866" cy="811058"/>
          </a:xfrm>
          <a:custGeom>
            <a:avLst/>
            <a:gdLst/>
            <a:ahLst/>
            <a:cxnLst/>
            <a:rect l="l" t="t" r="r" b="b"/>
            <a:pathLst>
              <a:path w="16547866" h="811058">
                <a:moveTo>
                  <a:pt x="0" y="0"/>
                </a:moveTo>
                <a:lnTo>
                  <a:pt x="16547867" y="0"/>
                </a:lnTo>
                <a:lnTo>
                  <a:pt x="16547867" y="811058"/>
                </a:lnTo>
                <a:lnTo>
                  <a:pt x="0" y="811058"/>
                </a:lnTo>
                <a:lnTo>
                  <a:pt x="0" y="0"/>
                </a:lnTo>
                <a:close/>
              </a:path>
            </a:pathLst>
          </a:custGeom>
          <a:blipFill>
            <a:blip r:embed="rId6"/>
            <a:stretch>
              <a:fillRect t="-269053" b="-33901"/>
            </a:stretch>
          </a:blipFill>
        </p:spPr>
        <p:txBody>
          <a:bodyPr/>
          <a:lstStyle/>
          <a:p>
            <a:endParaRPr lang="ar-EG"/>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5220428" y="1345966"/>
            <a:ext cx="1240428" cy="294111"/>
            <a:chOff x="0" y="0"/>
            <a:chExt cx="1653904" cy="392148"/>
          </a:xfrm>
        </p:grpSpPr>
        <p:grpSp>
          <p:nvGrpSpPr>
            <p:cNvPr id="3" name="Group 3"/>
            <p:cNvGrpSpPr/>
            <p:nvPr/>
          </p:nvGrpSpPr>
          <p:grpSpPr>
            <a:xfrm>
              <a:off x="1261756" y="0"/>
              <a:ext cx="392148" cy="3921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6" name="Group 6"/>
            <p:cNvGrpSpPr/>
            <p:nvPr/>
          </p:nvGrpSpPr>
          <p:grpSpPr>
            <a:xfrm>
              <a:off x="633448"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0"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2" name="Freeform 12"/>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13" name="Freeform 13"/>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14" name="Freeform 14"/>
          <p:cNvSpPr/>
          <p:nvPr/>
        </p:nvSpPr>
        <p:spPr>
          <a:xfrm>
            <a:off x="3728190" y="1345966"/>
            <a:ext cx="10831620" cy="1319488"/>
          </a:xfrm>
          <a:custGeom>
            <a:avLst/>
            <a:gdLst/>
            <a:ahLst/>
            <a:cxnLst/>
            <a:rect l="l" t="t" r="r" b="b"/>
            <a:pathLst>
              <a:path w="10831620" h="1319488">
                <a:moveTo>
                  <a:pt x="0" y="0"/>
                </a:moveTo>
                <a:lnTo>
                  <a:pt x="10831620" y="0"/>
                </a:lnTo>
                <a:lnTo>
                  <a:pt x="10831620" y="1319489"/>
                </a:lnTo>
                <a:lnTo>
                  <a:pt x="0" y="1319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5" name="Freeform 15"/>
          <p:cNvSpPr/>
          <p:nvPr/>
        </p:nvSpPr>
        <p:spPr>
          <a:xfrm>
            <a:off x="10831543" y="3317202"/>
            <a:ext cx="6745023" cy="4915954"/>
          </a:xfrm>
          <a:custGeom>
            <a:avLst/>
            <a:gdLst/>
            <a:ahLst/>
            <a:cxnLst/>
            <a:rect l="l" t="t" r="r" b="b"/>
            <a:pathLst>
              <a:path w="6745023" h="4915954">
                <a:moveTo>
                  <a:pt x="0" y="0"/>
                </a:moveTo>
                <a:lnTo>
                  <a:pt x="6745023" y="0"/>
                </a:lnTo>
                <a:lnTo>
                  <a:pt x="6745023" y="4915954"/>
                </a:lnTo>
                <a:lnTo>
                  <a:pt x="0" y="4915954"/>
                </a:lnTo>
                <a:lnTo>
                  <a:pt x="0" y="0"/>
                </a:lnTo>
                <a:close/>
              </a:path>
            </a:pathLst>
          </a:custGeom>
          <a:blipFill>
            <a:blip r:embed="rId6"/>
            <a:stretch>
              <a:fillRect l="-3197" t="-2391" b="-4295"/>
            </a:stretch>
          </a:blipFill>
        </p:spPr>
        <p:txBody>
          <a:bodyPr/>
          <a:lstStyle/>
          <a:p>
            <a:endParaRPr lang="ar-EG"/>
          </a:p>
        </p:txBody>
      </p:sp>
      <p:sp>
        <p:nvSpPr>
          <p:cNvPr id="16" name="TextBox 16"/>
          <p:cNvSpPr txBox="1"/>
          <p:nvPr/>
        </p:nvSpPr>
        <p:spPr>
          <a:xfrm>
            <a:off x="4785685" y="1388247"/>
            <a:ext cx="8716631" cy="1018388"/>
          </a:xfrm>
          <a:prstGeom prst="rect">
            <a:avLst/>
          </a:prstGeom>
        </p:spPr>
        <p:txBody>
          <a:bodyPr lIns="0" tIns="0" rIns="0" bIns="0" rtlCol="0" anchor="t">
            <a:spAutoFit/>
          </a:bodyPr>
          <a:lstStyle/>
          <a:p>
            <a:pPr marL="0" lvl="0" indent="0" algn="ctr">
              <a:lnSpc>
                <a:spcPts val="8367"/>
              </a:lnSpc>
              <a:spcBef>
                <a:spcPct val="0"/>
              </a:spcBef>
            </a:pPr>
            <a:r>
              <a:rPr lang="en-US" sz="6020">
                <a:solidFill>
                  <a:srgbClr val="FFFFFF"/>
                </a:solidFill>
                <a:latin typeface="Canva Sans Bold"/>
              </a:rPr>
              <a:t>DATASET</a:t>
            </a:r>
          </a:p>
        </p:txBody>
      </p:sp>
      <p:sp>
        <p:nvSpPr>
          <p:cNvPr id="17" name="Freeform 17"/>
          <p:cNvSpPr/>
          <p:nvPr/>
        </p:nvSpPr>
        <p:spPr>
          <a:xfrm>
            <a:off x="10456399" y="8376031"/>
            <a:ext cx="7495312" cy="511140"/>
          </a:xfrm>
          <a:custGeom>
            <a:avLst/>
            <a:gdLst/>
            <a:ahLst/>
            <a:cxnLst/>
            <a:rect l="l" t="t" r="r" b="b"/>
            <a:pathLst>
              <a:path w="7495312" h="511140">
                <a:moveTo>
                  <a:pt x="0" y="0"/>
                </a:moveTo>
                <a:lnTo>
                  <a:pt x="7495312" y="0"/>
                </a:lnTo>
                <a:lnTo>
                  <a:pt x="7495312" y="511140"/>
                </a:lnTo>
                <a:lnTo>
                  <a:pt x="0" y="511140"/>
                </a:lnTo>
                <a:lnTo>
                  <a:pt x="0" y="0"/>
                </a:lnTo>
                <a:close/>
              </a:path>
            </a:pathLst>
          </a:custGeom>
          <a:blipFill>
            <a:blip r:embed="rId7"/>
            <a:stretch>
              <a:fillRect l="-1954" t="-200933" r="-1954"/>
            </a:stretch>
          </a:blipFill>
          <a:ln cap="rnd">
            <a:noFill/>
            <a:prstDash val="solid"/>
            <a:round/>
          </a:ln>
        </p:spPr>
        <p:txBody>
          <a:bodyPr/>
          <a:lstStyle/>
          <a:p>
            <a:endParaRPr lang="ar-EG"/>
          </a:p>
        </p:txBody>
      </p:sp>
      <p:sp>
        <p:nvSpPr>
          <p:cNvPr id="18" name="TextBox 18"/>
          <p:cNvSpPr txBox="1"/>
          <p:nvPr/>
        </p:nvSpPr>
        <p:spPr>
          <a:xfrm>
            <a:off x="1028700" y="5069536"/>
            <a:ext cx="8518049" cy="1268411"/>
          </a:xfrm>
          <a:prstGeom prst="rect">
            <a:avLst/>
          </a:prstGeom>
        </p:spPr>
        <p:txBody>
          <a:bodyPr lIns="0" tIns="0" rIns="0" bIns="0" rtlCol="0" anchor="t">
            <a:spAutoFit/>
          </a:bodyPr>
          <a:lstStyle/>
          <a:p>
            <a:pPr algn="ctr">
              <a:lnSpc>
                <a:spcPts val="10412"/>
              </a:lnSpc>
              <a:spcBef>
                <a:spcPct val="0"/>
              </a:spcBef>
            </a:pPr>
            <a:r>
              <a:rPr lang="en-US" sz="7437">
                <a:solidFill>
                  <a:srgbClr val="084C6E"/>
                </a:solidFill>
                <a:latin typeface="Open Sauce Bold"/>
              </a:rPr>
              <a:t>Dataset Examples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4" name="Group 4"/>
          <p:cNvGrpSpPr/>
          <p:nvPr/>
        </p:nvGrpSpPr>
        <p:grpSpPr>
          <a:xfrm>
            <a:off x="3859997" y="1345966"/>
            <a:ext cx="9777685" cy="874050"/>
            <a:chOff x="0" y="0"/>
            <a:chExt cx="13036914" cy="1165400"/>
          </a:xfrm>
        </p:grpSpPr>
        <p:sp>
          <p:nvSpPr>
            <p:cNvPr id="5" name="Freeform 5"/>
            <p:cNvSpPr/>
            <p:nvPr/>
          </p:nvSpPr>
          <p:spPr>
            <a:xfrm>
              <a:off x="0" y="0"/>
              <a:ext cx="13036914" cy="1165400"/>
            </a:xfrm>
            <a:custGeom>
              <a:avLst/>
              <a:gdLst/>
              <a:ahLst/>
              <a:cxnLst/>
              <a:rect l="l" t="t" r="r" b="b"/>
              <a:pathLst>
                <a:path w="13036914" h="1165400">
                  <a:moveTo>
                    <a:pt x="0" y="0"/>
                  </a:moveTo>
                  <a:lnTo>
                    <a:pt x="13036914" y="0"/>
                  </a:lnTo>
                  <a:lnTo>
                    <a:pt x="13036914" y="1165400"/>
                  </a:lnTo>
                  <a:lnTo>
                    <a:pt x="0" y="1165400"/>
                  </a:lnTo>
                  <a:lnTo>
                    <a:pt x="0" y="0"/>
                  </a:lnTo>
                  <a:close/>
                </a:path>
              </a:pathLst>
            </a:custGeom>
            <a:blipFill>
              <a:blip r:embed="rId4">
                <a:extLst>
                  <a:ext uri="{96DAC541-7B7A-43D3-8B79-37D633B846F1}">
                    <asvg:svgBlip xmlns:asvg="http://schemas.microsoft.com/office/drawing/2016/SVG/main" r:embed="rId5"/>
                  </a:ext>
                </a:extLst>
              </a:blip>
              <a:stretch>
                <a:fillRect t="-18136" b="-18136"/>
              </a:stretch>
            </a:blipFill>
          </p:spPr>
          <p:txBody>
            <a:bodyPr/>
            <a:lstStyle/>
            <a:p>
              <a:endParaRPr lang="ar-EG"/>
            </a:p>
          </p:txBody>
        </p:sp>
        <p:sp>
          <p:nvSpPr>
            <p:cNvPr id="6" name="TextBox 6"/>
            <p:cNvSpPr txBox="1"/>
            <p:nvPr/>
          </p:nvSpPr>
          <p:spPr>
            <a:xfrm>
              <a:off x="1272798" y="75633"/>
              <a:ext cx="10491318" cy="937933"/>
            </a:xfrm>
            <a:prstGeom prst="rect">
              <a:avLst/>
            </a:prstGeom>
          </p:spPr>
          <p:txBody>
            <a:bodyPr lIns="0" tIns="0" rIns="0" bIns="0" rtlCol="0" anchor="t">
              <a:spAutoFit/>
            </a:bodyPr>
            <a:lstStyle/>
            <a:p>
              <a:pPr marL="0" lvl="0" indent="0" algn="ctr">
                <a:lnSpc>
                  <a:spcPts val="5974"/>
                </a:lnSpc>
                <a:spcBef>
                  <a:spcPct val="0"/>
                </a:spcBef>
              </a:pPr>
              <a:r>
                <a:rPr lang="en-US" sz="4298">
                  <a:solidFill>
                    <a:srgbClr val="FFFFFF"/>
                  </a:solidFill>
                  <a:latin typeface="Canva Sans Bold"/>
                </a:rPr>
                <a:t>DATASET DISTRIBUTION</a:t>
              </a:r>
            </a:p>
          </p:txBody>
        </p:sp>
      </p:grpSp>
      <p:sp>
        <p:nvSpPr>
          <p:cNvPr id="7" name="Freeform 7"/>
          <p:cNvSpPr/>
          <p:nvPr/>
        </p:nvSpPr>
        <p:spPr>
          <a:xfrm>
            <a:off x="15407611" y="1705756"/>
            <a:ext cx="1055385" cy="1028521"/>
          </a:xfrm>
          <a:custGeom>
            <a:avLst/>
            <a:gdLst/>
            <a:ahLst/>
            <a:cxnLst/>
            <a:rect l="l" t="t" r="r" b="b"/>
            <a:pathLst>
              <a:path w="1055385" h="1028521">
                <a:moveTo>
                  <a:pt x="0" y="0"/>
                </a:moveTo>
                <a:lnTo>
                  <a:pt x="1055385" y="0"/>
                </a:lnTo>
                <a:lnTo>
                  <a:pt x="1055385" y="1028520"/>
                </a:lnTo>
                <a:lnTo>
                  <a:pt x="0" y="102852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ar-EG"/>
          </a:p>
        </p:txBody>
      </p:sp>
      <p:sp>
        <p:nvSpPr>
          <p:cNvPr id="8" name="Freeform 8"/>
          <p:cNvSpPr/>
          <p:nvPr/>
        </p:nvSpPr>
        <p:spPr>
          <a:xfrm>
            <a:off x="772820" y="3612508"/>
            <a:ext cx="7575162" cy="5367544"/>
          </a:xfrm>
          <a:custGeom>
            <a:avLst/>
            <a:gdLst/>
            <a:ahLst/>
            <a:cxnLst/>
            <a:rect l="l" t="t" r="r" b="b"/>
            <a:pathLst>
              <a:path w="7575162" h="5367544">
                <a:moveTo>
                  <a:pt x="0" y="0"/>
                </a:moveTo>
                <a:lnTo>
                  <a:pt x="7575163" y="0"/>
                </a:lnTo>
                <a:lnTo>
                  <a:pt x="7575163" y="5367544"/>
                </a:lnTo>
                <a:lnTo>
                  <a:pt x="0" y="5367544"/>
                </a:lnTo>
                <a:lnTo>
                  <a:pt x="0" y="0"/>
                </a:lnTo>
                <a:close/>
              </a:path>
            </a:pathLst>
          </a:custGeom>
          <a:blipFill>
            <a:blip r:embed="rId8"/>
            <a:stretch>
              <a:fillRect/>
            </a:stretch>
          </a:blipFill>
        </p:spPr>
        <p:txBody>
          <a:bodyPr/>
          <a:lstStyle/>
          <a:p>
            <a:endParaRPr lang="ar-EG"/>
          </a:p>
        </p:txBody>
      </p:sp>
      <p:sp>
        <p:nvSpPr>
          <p:cNvPr id="9" name="Freeform 9"/>
          <p:cNvSpPr/>
          <p:nvPr/>
        </p:nvSpPr>
        <p:spPr>
          <a:xfrm>
            <a:off x="9578877" y="3612508"/>
            <a:ext cx="7680423" cy="5313906"/>
          </a:xfrm>
          <a:custGeom>
            <a:avLst/>
            <a:gdLst/>
            <a:ahLst/>
            <a:cxnLst/>
            <a:rect l="l" t="t" r="r" b="b"/>
            <a:pathLst>
              <a:path w="7680423" h="5313906">
                <a:moveTo>
                  <a:pt x="0" y="0"/>
                </a:moveTo>
                <a:lnTo>
                  <a:pt x="7680423" y="0"/>
                </a:lnTo>
                <a:lnTo>
                  <a:pt x="7680423" y="5313906"/>
                </a:lnTo>
                <a:lnTo>
                  <a:pt x="0" y="5313906"/>
                </a:lnTo>
                <a:lnTo>
                  <a:pt x="0" y="0"/>
                </a:lnTo>
                <a:close/>
              </a:path>
            </a:pathLst>
          </a:custGeom>
          <a:blipFill>
            <a:blip r:embed="rId9"/>
            <a:stretch>
              <a:fillRect/>
            </a:stretch>
          </a:blipFill>
        </p:spPr>
        <p:txBody>
          <a:bodyPr/>
          <a:lstStyle/>
          <a:p>
            <a:endParaRPr lang="ar-EG"/>
          </a:p>
        </p:txBody>
      </p:sp>
      <p:sp>
        <p:nvSpPr>
          <p:cNvPr id="10" name="TextBox 10"/>
          <p:cNvSpPr txBox="1"/>
          <p:nvPr/>
        </p:nvSpPr>
        <p:spPr>
          <a:xfrm>
            <a:off x="1935418" y="9166803"/>
            <a:ext cx="4640559" cy="631191"/>
          </a:xfrm>
          <a:prstGeom prst="rect">
            <a:avLst/>
          </a:prstGeom>
        </p:spPr>
        <p:txBody>
          <a:bodyPr lIns="0" tIns="0" rIns="0" bIns="0" rtlCol="0" anchor="t">
            <a:spAutoFit/>
          </a:bodyPr>
          <a:lstStyle/>
          <a:p>
            <a:pPr algn="ctr">
              <a:lnSpc>
                <a:spcPts val="5109"/>
              </a:lnSpc>
              <a:spcBef>
                <a:spcPct val="0"/>
              </a:spcBef>
            </a:pPr>
            <a:r>
              <a:rPr lang="en-US" sz="3649">
                <a:solidFill>
                  <a:srgbClr val="3954A3"/>
                </a:solidFill>
                <a:latin typeface="Open Sauce Bold"/>
              </a:rPr>
              <a:t>Training Distribution</a:t>
            </a:r>
          </a:p>
        </p:txBody>
      </p:sp>
      <p:sp>
        <p:nvSpPr>
          <p:cNvPr id="11" name="TextBox 11"/>
          <p:cNvSpPr txBox="1"/>
          <p:nvPr/>
        </p:nvSpPr>
        <p:spPr>
          <a:xfrm>
            <a:off x="11057239" y="8913377"/>
            <a:ext cx="5160885" cy="607122"/>
          </a:xfrm>
          <a:prstGeom prst="rect">
            <a:avLst/>
          </a:prstGeom>
        </p:spPr>
        <p:txBody>
          <a:bodyPr lIns="0" tIns="0" rIns="0" bIns="0" rtlCol="0" anchor="t">
            <a:spAutoFit/>
          </a:bodyPr>
          <a:lstStyle/>
          <a:p>
            <a:pPr algn="ctr">
              <a:lnSpc>
                <a:spcPts val="4976"/>
              </a:lnSpc>
              <a:spcBef>
                <a:spcPct val="0"/>
              </a:spcBef>
            </a:pPr>
            <a:r>
              <a:rPr lang="en-US" sz="3554">
                <a:solidFill>
                  <a:srgbClr val="3954A3"/>
                </a:solidFill>
                <a:latin typeface="Open Sauce Bold"/>
              </a:rPr>
              <a:t>Validation Distribution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4" name="Group 4"/>
          <p:cNvGrpSpPr/>
          <p:nvPr/>
        </p:nvGrpSpPr>
        <p:grpSpPr>
          <a:xfrm>
            <a:off x="3859997" y="1345966"/>
            <a:ext cx="9777685" cy="874016"/>
            <a:chOff x="0" y="0"/>
            <a:chExt cx="13036914" cy="1165354"/>
          </a:xfrm>
        </p:grpSpPr>
        <p:sp>
          <p:nvSpPr>
            <p:cNvPr id="5" name="Freeform 5"/>
            <p:cNvSpPr/>
            <p:nvPr/>
          </p:nvSpPr>
          <p:spPr>
            <a:xfrm>
              <a:off x="0" y="0"/>
              <a:ext cx="13036914" cy="1165354"/>
            </a:xfrm>
            <a:custGeom>
              <a:avLst/>
              <a:gdLst/>
              <a:ahLst/>
              <a:cxnLst/>
              <a:rect l="l" t="t" r="r" b="b"/>
              <a:pathLst>
                <a:path w="13036914" h="1165354">
                  <a:moveTo>
                    <a:pt x="0" y="0"/>
                  </a:moveTo>
                  <a:lnTo>
                    <a:pt x="13036914" y="0"/>
                  </a:lnTo>
                  <a:lnTo>
                    <a:pt x="13036914" y="1165354"/>
                  </a:lnTo>
                  <a:lnTo>
                    <a:pt x="0" y="1165354"/>
                  </a:lnTo>
                  <a:lnTo>
                    <a:pt x="0" y="0"/>
                  </a:lnTo>
                  <a:close/>
                </a:path>
              </a:pathLst>
            </a:custGeom>
            <a:blipFill>
              <a:blip r:embed="rId4">
                <a:extLst>
                  <a:ext uri="{96DAC541-7B7A-43D3-8B79-37D633B846F1}">
                    <asvg:svgBlip xmlns:asvg="http://schemas.microsoft.com/office/drawing/2016/SVG/main" r:embed="rId5"/>
                  </a:ext>
                </a:extLst>
              </a:blip>
              <a:stretch>
                <a:fillRect t="-18139" b="-18139"/>
              </a:stretch>
            </a:blipFill>
          </p:spPr>
          <p:txBody>
            <a:bodyPr/>
            <a:lstStyle/>
            <a:p>
              <a:endParaRPr lang="ar-EG"/>
            </a:p>
          </p:txBody>
        </p:sp>
        <p:sp>
          <p:nvSpPr>
            <p:cNvPr id="6" name="TextBox 6"/>
            <p:cNvSpPr txBox="1"/>
            <p:nvPr/>
          </p:nvSpPr>
          <p:spPr>
            <a:xfrm>
              <a:off x="1272798" y="75633"/>
              <a:ext cx="10491318" cy="937888"/>
            </a:xfrm>
            <a:prstGeom prst="rect">
              <a:avLst/>
            </a:prstGeom>
          </p:spPr>
          <p:txBody>
            <a:bodyPr lIns="0" tIns="0" rIns="0" bIns="0" rtlCol="0" anchor="t">
              <a:spAutoFit/>
            </a:bodyPr>
            <a:lstStyle/>
            <a:p>
              <a:pPr marL="0" lvl="0" indent="0" algn="ctr">
                <a:lnSpc>
                  <a:spcPts val="5974"/>
                </a:lnSpc>
                <a:spcBef>
                  <a:spcPct val="0"/>
                </a:spcBef>
              </a:pPr>
              <a:r>
                <a:rPr lang="en-US" sz="4298">
                  <a:solidFill>
                    <a:srgbClr val="FFFFFF"/>
                  </a:solidFill>
                  <a:latin typeface="Canva Sans Bold"/>
                </a:rPr>
                <a:t>DATASET PROS AND CONS</a:t>
              </a:r>
            </a:p>
          </p:txBody>
        </p:sp>
      </p:grpSp>
      <p:sp>
        <p:nvSpPr>
          <p:cNvPr id="7" name="Freeform 7"/>
          <p:cNvSpPr/>
          <p:nvPr/>
        </p:nvSpPr>
        <p:spPr>
          <a:xfrm>
            <a:off x="15407611" y="1705756"/>
            <a:ext cx="1055385" cy="1028521"/>
          </a:xfrm>
          <a:custGeom>
            <a:avLst/>
            <a:gdLst/>
            <a:ahLst/>
            <a:cxnLst/>
            <a:rect l="l" t="t" r="r" b="b"/>
            <a:pathLst>
              <a:path w="1055385" h="1028521">
                <a:moveTo>
                  <a:pt x="0" y="0"/>
                </a:moveTo>
                <a:lnTo>
                  <a:pt x="1055385" y="0"/>
                </a:lnTo>
                <a:lnTo>
                  <a:pt x="1055385" y="1028520"/>
                </a:lnTo>
                <a:lnTo>
                  <a:pt x="0" y="102852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ar-EG"/>
          </a:p>
        </p:txBody>
      </p:sp>
      <p:sp>
        <p:nvSpPr>
          <p:cNvPr id="8" name="TextBox 8"/>
          <p:cNvSpPr txBox="1"/>
          <p:nvPr/>
        </p:nvSpPr>
        <p:spPr>
          <a:xfrm>
            <a:off x="116311" y="2567304"/>
            <a:ext cx="18171689" cy="7658306"/>
          </a:xfrm>
          <a:prstGeom prst="rect">
            <a:avLst/>
          </a:prstGeom>
        </p:spPr>
        <p:txBody>
          <a:bodyPr lIns="0" tIns="0" rIns="0" bIns="0" rtlCol="0" anchor="t">
            <a:spAutoFit/>
          </a:bodyPr>
          <a:lstStyle/>
          <a:p>
            <a:pPr>
              <a:lnSpc>
                <a:spcPts val="4689"/>
              </a:lnSpc>
              <a:spcBef>
                <a:spcPct val="0"/>
              </a:spcBef>
            </a:pPr>
            <a:endParaRPr/>
          </a:p>
          <a:p>
            <a:pPr>
              <a:lnSpc>
                <a:spcPts val="4689"/>
              </a:lnSpc>
              <a:spcBef>
                <a:spcPct val="0"/>
              </a:spcBef>
            </a:pPr>
            <a:r>
              <a:rPr lang="en-US" sz="3349">
                <a:solidFill>
                  <a:srgbClr val="000000"/>
                </a:solidFill>
                <a:latin typeface="Open Sauce"/>
              </a:rPr>
              <a:t>Pros:</a:t>
            </a:r>
          </a:p>
          <a:p>
            <a:pPr marL="723261" lvl="1" indent="-361630">
              <a:lnSpc>
                <a:spcPts val="4689"/>
              </a:lnSpc>
              <a:spcBef>
                <a:spcPct val="0"/>
              </a:spcBef>
              <a:buFont typeface="Arial"/>
              <a:buChar char="•"/>
            </a:pPr>
            <a:r>
              <a:rPr lang="en-US" sz="3349">
                <a:solidFill>
                  <a:srgbClr val="000000"/>
                </a:solidFill>
                <a:latin typeface="Open Sauce"/>
              </a:rPr>
              <a:t>Large and Diverse: The FER2013 dataset is one of the largest and most diverse FER datasets available. It includes images of people from a variety of ethnicities, ages, and genders, and it covers a wide range of facial expressions.</a:t>
            </a:r>
          </a:p>
          <a:p>
            <a:pPr marL="723261" lvl="1" indent="-361630">
              <a:lnSpc>
                <a:spcPts val="4689"/>
              </a:lnSpc>
              <a:spcBef>
                <a:spcPct val="0"/>
              </a:spcBef>
              <a:buFont typeface="Arial"/>
              <a:buChar char="•"/>
            </a:pPr>
            <a:r>
              <a:rPr lang="en-US" sz="3349">
                <a:solidFill>
                  <a:srgbClr val="000000"/>
                </a:solidFill>
                <a:latin typeface="Open Sauce"/>
              </a:rPr>
              <a:t>High-Quality Images: The images in the FER2013 dataset are of high quality and are well-aligned. This makes it easier for machine learning models to learn from the data.</a:t>
            </a:r>
          </a:p>
          <a:p>
            <a:pPr marL="723261" lvl="1" indent="-361630">
              <a:lnSpc>
                <a:spcPts val="4689"/>
              </a:lnSpc>
              <a:spcBef>
                <a:spcPct val="0"/>
              </a:spcBef>
              <a:buFont typeface="Arial"/>
              <a:buChar char="•"/>
            </a:pPr>
            <a:r>
              <a:rPr lang="en-US" sz="3349">
                <a:solidFill>
                  <a:srgbClr val="000000"/>
                </a:solidFill>
                <a:latin typeface="Open Sauce"/>
              </a:rPr>
              <a:t>Well-Labeled: The images in the FER2013 dataset are well-labeled, which means that the emotion for each image is accurately and consistently labeled. This makes it easier for researchers to evaluate the performance of their models.</a:t>
            </a:r>
          </a:p>
          <a:p>
            <a:pPr>
              <a:lnSpc>
                <a:spcPts val="4689"/>
              </a:lnSpc>
              <a:spcBef>
                <a:spcPct val="0"/>
              </a:spcBef>
            </a:pPr>
            <a:endParaRPr lang="en-US" sz="3349">
              <a:solidFill>
                <a:srgbClr val="000000"/>
              </a:solidFill>
              <a:latin typeface="Open Sauce"/>
            </a:endParaRPr>
          </a:p>
          <a:p>
            <a:pPr>
              <a:lnSpc>
                <a:spcPts val="4689"/>
              </a:lnSpc>
              <a:spcBef>
                <a:spcPct val="0"/>
              </a:spcBef>
            </a:pPr>
            <a:endParaRPr lang="en-US" sz="3349">
              <a:solidFill>
                <a:srgbClr val="000000"/>
              </a:solidFill>
              <a:latin typeface="Open Sauc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4" name="Group 4"/>
          <p:cNvGrpSpPr/>
          <p:nvPr/>
        </p:nvGrpSpPr>
        <p:grpSpPr>
          <a:xfrm>
            <a:off x="3859997" y="1345966"/>
            <a:ext cx="9777685" cy="874016"/>
            <a:chOff x="0" y="0"/>
            <a:chExt cx="13036914" cy="1165354"/>
          </a:xfrm>
        </p:grpSpPr>
        <p:sp>
          <p:nvSpPr>
            <p:cNvPr id="5" name="Freeform 5"/>
            <p:cNvSpPr/>
            <p:nvPr/>
          </p:nvSpPr>
          <p:spPr>
            <a:xfrm>
              <a:off x="0" y="0"/>
              <a:ext cx="13036914" cy="1165354"/>
            </a:xfrm>
            <a:custGeom>
              <a:avLst/>
              <a:gdLst/>
              <a:ahLst/>
              <a:cxnLst/>
              <a:rect l="l" t="t" r="r" b="b"/>
              <a:pathLst>
                <a:path w="13036914" h="1165354">
                  <a:moveTo>
                    <a:pt x="0" y="0"/>
                  </a:moveTo>
                  <a:lnTo>
                    <a:pt x="13036914" y="0"/>
                  </a:lnTo>
                  <a:lnTo>
                    <a:pt x="13036914" y="1165354"/>
                  </a:lnTo>
                  <a:lnTo>
                    <a:pt x="0" y="1165354"/>
                  </a:lnTo>
                  <a:lnTo>
                    <a:pt x="0" y="0"/>
                  </a:lnTo>
                  <a:close/>
                </a:path>
              </a:pathLst>
            </a:custGeom>
            <a:blipFill>
              <a:blip r:embed="rId4">
                <a:extLst>
                  <a:ext uri="{96DAC541-7B7A-43D3-8B79-37D633B846F1}">
                    <asvg:svgBlip xmlns:asvg="http://schemas.microsoft.com/office/drawing/2016/SVG/main" r:embed="rId5"/>
                  </a:ext>
                </a:extLst>
              </a:blip>
              <a:stretch>
                <a:fillRect t="-18139" b="-18139"/>
              </a:stretch>
            </a:blipFill>
          </p:spPr>
          <p:txBody>
            <a:bodyPr/>
            <a:lstStyle/>
            <a:p>
              <a:endParaRPr lang="ar-EG"/>
            </a:p>
          </p:txBody>
        </p:sp>
        <p:sp>
          <p:nvSpPr>
            <p:cNvPr id="6" name="TextBox 6"/>
            <p:cNvSpPr txBox="1"/>
            <p:nvPr/>
          </p:nvSpPr>
          <p:spPr>
            <a:xfrm>
              <a:off x="1272798" y="75633"/>
              <a:ext cx="10491318" cy="937888"/>
            </a:xfrm>
            <a:prstGeom prst="rect">
              <a:avLst/>
            </a:prstGeom>
          </p:spPr>
          <p:txBody>
            <a:bodyPr lIns="0" tIns="0" rIns="0" bIns="0" rtlCol="0" anchor="t">
              <a:spAutoFit/>
            </a:bodyPr>
            <a:lstStyle/>
            <a:p>
              <a:pPr marL="0" lvl="0" indent="0" algn="ctr">
                <a:lnSpc>
                  <a:spcPts val="5974"/>
                </a:lnSpc>
                <a:spcBef>
                  <a:spcPct val="0"/>
                </a:spcBef>
              </a:pPr>
              <a:r>
                <a:rPr lang="en-US" sz="4298">
                  <a:solidFill>
                    <a:srgbClr val="FFFFFF"/>
                  </a:solidFill>
                  <a:latin typeface="Canva Sans Bold"/>
                </a:rPr>
                <a:t>DATASET PROS AND CONS</a:t>
              </a:r>
            </a:p>
          </p:txBody>
        </p:sp>
      </p:grpSp>
      <p:sp>
        <p:nvSpPr>
          <p:cNvPr id="7" name="Freeform 7"/>
          <p:cNvSpPr/>
          <p:nvPr/>
        </p:nvSpPr>
        <p:spPr>
          <a:xfrm>
            <a:off x="15407611" y="1705756"/>
            <a:ext cx="1055385" cy="1028521"/>
          </a:xfrm>
          <a:custGeom>
            <a:avLst/>
            <a:gdLst/>
            <a:ahLst/>
            <a:cxnLst/>
            <a:rect l="l" t="t" r="r" b="b"/>
            <a:pathLst>
              <a:path w="1055385" h="1028521">
                <a:moveTo>
                  <a:pt x="0" y="0"/>
                </a:moveTo>
                <a:lnTo>
                  <a:pt x="1055385" y="0"/>
                </a:lnTo>
                <a:lnTo>
                  <a:pt x="1055385" y="1028520"/>
                </a:lnTo>
                <a:lnTo>
                  <a:pt x="0" y="102852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ar-EG"/>
          </a:p>
        </p:txBody>
      </p:sp>
      <p:sp>
        <p:nvSpPr>
          <p:cNvPr id="8" name="TextBox 8"/>
          <p:cNvSpPr txBox="1"/>
          <p:nvPr/>
        </p:nvSpPr>
        <p:spPr>
          <a:xfrm>
            <a:off x="116311" y="2567304"/>
            <a:ext cx="18171689" cy="8556626"/>
          </a:xfrm>
          <a:prstGeom prst="rect">
            <a:avLst/>
          </a:prstGeom>
        </p:spPr>
        <p:txBody>
          <a:bodyPr lIns="0" tIns="0" rIns="0" bIns="0" rtlCol="0" anchor="t">
            <a:spAutoFit/>
          </a:bodyPr>
          <a:lstStyle/>
          <a:p>
            <a:pPr>
              <a:lnSpc>
                <a:spcPts val="4549"/>
              </a:lnSpc>
              <a:spcBef>
                <a:spcPct val="0"/>
              </a:spcBef>
            </a:pPr>
            <a:endParaRPr/>
          </a:p>
          <a:p>
            <a:pPr>
              <a:lnSpc>
                <a:spcPts val="4549"/>
              </a:lnSpc>
              <a:spcBef>
                <a:spcPct val="0"/>
              </a:spcBef>
            </a:pPr>
            <a:r>
              <a:rPr lang="en-US" sz="3249">
                <a:solidFill>
                  <a:srgbClr val="000000"/>
                </a:solidFill>
                <a:latin typeface="Open Sauce"/>
              </a:rPr>
              <a:t>Cons:</a:t>
            </a:r>
          </a:p>
          <a:p>
            <a:pPr marL="701671" lvl="1" indent="-350836">
              <a:lnSpc>
                <a:spcPts val="4549"/>
              </a:lnSpc>
              <a:spcBef>
                <a:spcPct val="0"/>
              </a:spcBef>
              <a:buFont typeface="Arial"/>
              <a:buChar char="•"/>
            </a:pPr>
            <a:r>
              <a:rPr lang="en-US" sz="3249">
                <a:solidFill>
                  <a:srgbClr val="000000"/>
                </a:solidFill>
                <a:latin typeface="Open Sauce"/>
              </a:rPr>
              <a:t>Limited Emotion Coverage: The FER2013 dataset only includes seven basic emotions, which may not be sufficient for some applications. For example, the dataset does not include emotions such as boredom or contempt.</a:t>
            </a:r>
          </a:p>
          <a:p>
            <a:pPr marL="701671" lvl="1" indent="-350836">
              <a:lnSpc>
                <a:spcPts val="4549"/>
              </a:lnSpc>
              <a:spcBef>
                <a:spcPct val="0"/>
              </a:spcBef>
              <a:buFont typeface="Arial"/>
              <a:buChar char="•"/>
            </a:pPr>
            <a:r>
              <a:rPr lang="en-US" sz="3249">
                <a:solidFill>
                  <a:srgbClr val="000000"/>
                </a:solidFill>
                <a:latin typeface="Open Sauce"/>
              </a:rPr>
              <a:t>Subjectivity of Emotion Recognition: Facial expression recognition is a subjective task, as different people may interpret the same facial expression differently. This means that the performance of models trained on the FER2013 dataset may not always generalize well to real-world scenarios.</a:t>
            </a:r>
          </a:p>
          <a:p>
            <a:pPr marL="701671" lvl="1" indent="-350836">
              <a:lnSpc>
                <a:spcPts val="4549"/>
              </a:lnSpc>
              <a:spcBef>
                <a:spcPct val="0"/>
              </a:spcBef>
              <a:buFont typeface="Arial"/>
              <a:buChar char="•"/>
            </a:pPr>
            <a:r>
              <a:rPr lang="en-US" sz="3249">
                <a:solidFill>
                  <a:srgbClr val="000000"/>
                </a:solidFill>
                <a:latin typeface="Open Sauce"/>
              </a:rPr>
              <a:t>Data Imbalance: The FER2013 dataset is slightly imbalanced, with more images of some emotions (e.g., neutral) than others. This can make it more difficult for models to learn to recognize the less common emotions.</a:t>
            </a:r>
          </a:p>
          <a:p>
            <a:pPr marL="701671" lvl="1" indent="-350836">
              <a:lnSpc>
                <a:spcPts val="4549"/>
              </a:lnSpc>
              <a:spcBef>
                <a:spcPct val="0"/>
              </a:spcBef>
              <a:buFont typeface="Arial"/>
              <a:buChar char="•"/>
            </a:pPr>
            <a:r>
              <a:rPr lang="en-US" sz="3249">
                <a:solidFill>
                  <a:srgbClr val="000000"/>
                </a:solidFill>
                <a:latin typeface="Open Sauce"/>
              </a:rPr>
              <a:t>Eyeglasses : there is no one have eyeglasses in this dataset.</a:t>
            </a:r>
          </a:p>
          <a:p>
            <a:pPr>
              <a:lnSpc>
                <a:spcPts val="4549"/>
              </a:lnSpc>
              <a:spcBef>
                <a:spcPct val="0"/>
              </a:spcBef>
            </a:pPr>
            <a:endParaRPr lang="en-US" sz="3249">
              <a:solidFill>
                <a:srgbClr val="000000"/>
              </a:solidFill>
              <a:latin typeface="Open Sauce"/>
            </a:endParaRPr>
          </a:p>
          <a:p>
            <a:pPr>
              <a:lnSpc>
                <a:spcPts val="4549"/>
              </a:lnSpc>
              <a:spcBef>
                <a:spcPct val="0"/>
              </a:spcBef>
            </a:pPr>
            <a:endParaRPr lang="en-US" sz="3249">
              <a:solidFill>
                <a:srgbClr val="000000"/>
              </a:solidFill>
              <a:latin typeface="Open Sauc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049759"/>
            <a:ext cx="15732430" cy="7181023"/>
            <a:chOff x="0" y="0"/>
            <a:chExt cx="4143521" cy="1891298"/>
          </a:xfrm>
        </p:grpSpPr>
        <p:sp>
          <p:nvSpPr>
            <p:cNvPr id="3" name="Freeform 3"/>
            <p:cNvSpPr/>
            <p:nvPr/>
          </p:nvSpPr>
          <p:spPr>
            <a:xfrm>
              <a:off x="0" y="0"/>
              <a:ext cx="4143521" cy="1891298"/>
            </a:xfrm>
            <a:custGeom>
              <a:avLst/>
              <a:gdLst/>
              <a:ahLst/>
              <a:cxnLst/>
              <a:rect l="l" t="t" r="r" b="b"/>
              <a:pathLst>
                <a:path w="4143521" h="1891298">
                  <a:moveTo>
                    <a:pt x="16239" y="0"/>
                  </a:moveTo>
                  <a:lnTo>
                    <a:pt x="4127281" y="0"/>
                  </a:lnTo>
                  <a:cubicBezTo>
                    <a:pt x="4131589" y="0"/>
                    <a:pt x="4135719" y="1711"/>
                    <a:pt x="4138764" y="4756"/>
                  </a:cubicBezTo>
                  <a:cubicBezTo>
                    <a:pt x="4141810" y="7802"/>
                    <a:pt x="4143521" y="11932"/>
                    <a:pt x="4143521" y="16239"/>
                  </a:cubicBezTo>
                  <a:lnTo>
                    <a:pt x="4143521" y="1875059"/>
                  </a:lnTo>
                  <a:cubicBezTo>
                    <a:pt x="4143521" y="1879366"/>
                    <a:pt x="4141810" y="1883496"/>
                    <a:pt x="4138764" y="1886542"/>
                  </a:cubicBezTo>
                  <a:cubicBezTo>
                    <a:pt x="4135719" y="1889587"/>
                    <a:pt x="4131589" y="1891298"/>
                    <a:pt x="4127281" y="1891298"/>
                  </a:cubicBezTo>
                  <a:lnTo>
                    <a:pt x="16239" y="1891298"/>
                  </a:lnTo>
                  <a:cubicBezTo>
                    <a:pt x="11932" y="1891298"/>
                    <a:pt x="7802" y="1889587"/>
                    <a:pt x="4756" y="1886542"/>
                  </a:cubicBezTo>
                  <a:cubicBezTo>
                    <a:pt x="1711" y="1883496"/>
                    <a:pt x="0" y="1879366"/>
                    <a:pt x="0" y="1875059"/>
                  </a:cubicBezTo>
                  <a:lnTo>
                    <a:pt x="0" y="16239"/>
                  </a:lnTo>
                  <a:cubicBezTo>
                    <a:pt x="0" y="11932"/>
                    <a:pt x="1711" y="7802"/>
                    <a:pt x="4756" y="4756"/>
                  </a:cubicBezTo>
                  <a:cubicBezTo>
                    <a:pt x="7802" y="1711"/>
                    <a:pt x="11932" y="0"/>
                    <a:pt x="16239" y="0"/>
                  </a:cubicBezTo>
                  <a:close/>
                </a:path>
              </a:pathLst>
            </a:custGeom>
            <a:gradFill rotWithShape="1">
              <a:gsLst>
                <a:gs pos="0">
                  <a:srgbClr val="FFF7CF">
                    <a:alpha val="100000"/>
                  </a:srgbClr>
                </a:gs>
                <a:gs pos="50000">
                  <a:srgbClr val="FFFFFF">
                    <a:alpha val="100000"/>
                  </a:srgbClr>
                </a:gs>
                <a:gs pos="100000">
                  <a:srgbClr val="84BFDD">
                    <a:alpha val="100000"/>
                  </a:srgbClr>
                </a:gs>
              </a:gsLst>
              <a:lin ang="2100000"/>
            </a:gradFill>
            <a:ln w="28575" cap="rnd">
              <a:solidFill>
                <a:srgbClr val="084C6E"/>
              </a:solidFill>
              <a:prstDash val="solid"/>
              <a:round/>
            </a:ln>
          </p:spPr>
          <p:txBody>
            <a:bodyPr/>
            <a:lstStyle/>
            <a:p>
              <a:endParaRPr lang="ar-EG"/>
            </a:p>
          </p:txBody>
        </p:sp>
        <p:sp>
          <p:nvSpPr>
            <p:cNvPr id="4" name="TextBox 4"/>
            <p:cNvSpPr txBox="1"/>
            <p:nvPr/>
          </p:nvSpPr>
          <p:spPr>
            <a:xfrm>
              <a:off x="0" y="-28575"/>
              <a:ext cx="4143521" cy="1919873"/>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6" name="Freeform 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7" name="Group 7"/>
          <p:cNvGrpSpPr/>
          <p:nvPr/>
        </p:nvGrpSpPr>
        <p:grpSpPr>
          <a:xfrm>
            <a:off x="13411296" y="2753551"/>
            <a:ext cx="1240428" cy="294111"/>
            <a:chOff x="0" y="0"/>
            <a:chExt cx="1653904" cy="392148"/>
          </a:xfrm>
        </p:grpSpPr>
        <p:grpSp>
          <p:nvGrpSpPr>
            <p:cNvPr id="8" name="Group 8"/>
            <p:cNvGrpSpPr/>
            <p:nvPr/>
          </p:nvGrpSpPr>
          <p:grpSpPr>
            <a:xfrm>
              <a:off x="1261756" y="0"/>
              <a:ext cx="392148" cy="39214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1" name="Group 11"/>
            <p:cNvGrpSpPr/>
            <p:nvPr/>
          </p:nvGrpSpPr>
          <p:grpSpPr>
            <a:xfrm>
              <a:off x="633448" y="0"/>
              <a:ext cx="392148" cy="39214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4" name="Group 14"/>
            <p:cNvGrpSpPr/>
            <p:nvPr/>
          </p:nvGrpSpPr>
          <p:grpSpPr>
            <a:xfrm>
              <a:off x="0" y="0"/>
              <a:ext cx="392148" cy="39214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grpSp>
        <p:nvGrpSpPr>
          <p:cNvPr id="17" name="Group 17"/>
          <p:cNvGrpSpPr/>
          <p:nvPr/>
        </p:nvGrpSpPr>
        <p:grpSpPr>
          <a:xfrm>
            <a:off x="3599881" y="4029741"/>
            <a:ext cx="11088238" cy="2227518"/>
            <a:chOff x="0" y="0"/>
            <a:chExt cx="14784317" cy="2970024"/>
          </a:xfrm>
        </p:grpSpPr>
        <p:grpSp>
          <p:nvGrpSpPr>
            <p:cNvPr id="18" name="Group 18"/>
            <p:cNvGrpSpPr/>
            <p:nvPr/>
          </p:nvGrpSpPr>
          <p:grpSpPr>
            <a:xfrm>
              <a:off x="0" y="0"/>
              <a:ext cx="14784317" cy="2970024"/>
              <a:chOff x="0" y="0"/>
              <a:chExt cx="1845396" cy="370722"/>
            </a:xfrm>
          </p:grpSpPr>
          <p:sp>
            <p:nvSpPr>
              <p:cNvPr id="19" name="Freeform 19"/>
              <p:cNvSpPr/>
              <p:nvPr/>
            </p:nvSpPr>
            <p:spPr>
              <a:xfrm>
                <a:off x="0" y="0"/>
                <a:ext cx="1845396" cy="370722"/>
              </a:xfrm>
              <a:custGeom>
                <a:avLst/>
                <a:gdLst/>
                <a:ahLst/>
                <a:cxnLst/>
                <a:rect l="l" t="t" r="r" b="b"/>
                <a:pathLst>
                  <a:path w="1845396" h="370722">
                    <a:moveTo>
                      <a:pt x="28728" y="0"/>
                    </a:moveTo>
                    <a:lnTo>
                      <a:pt x="1816668" y="0"/>
                    </a:lnTo>
                    <a:cubicBezTo>
                      <a:pt x="1824287" y="0"/>
                      <a:pt x="1831594" y="3027"/>
                      <a:pt x="1836982" y="8414"/>
                    </a:cubicBezTo>
                    <a:cubicBezTo>
                      <a:pt x="1842369" y="13802"/>
                      <a:pt x="1845396" y="21109"/>
                      <a:pt x="1845396" y="28728"/>
                    </a:cubicBezTo>
                    <a:lnTo>
                      <a:pt x="1845396" y="341994"/>
                    </a:lnTo>
                    <a:cubicBezTo>
                      <a:pt x="1845396" y="349613"/>
                      <a:pt x="1842369" y="356920"/>
                      <a:pt x="1836982" y="362308"/>
                    </a:cubicBezTo>
                    <a:cubicBezTo>
                      <a:pt x="1831594" y="367695"/>
                      <a:pt x="1824287" y="370722"/>
                      <a:pt x="1816668" y="370722"/>
                    </a:cubicBezTo>
                    <a:lnTo>
                      <a:pt x="28728" y="370722"/>
                    </a:lnTo>
                    <a:cubicBezTo>
                      <a:pt x="21109" y="370722"/>
                      <a:pt x="13802" y="367695"/>
                      <a:pt x="8414" y="362308"/>
                    </a:cubicBezTo>
                    <a:cubicBezTo>
                      <a:pt x="3027" y="356920"/>
                      <a:pt x="0" y="349613"/>
                      <a:pt x="0" y="341994"/>
                    </a:cubicBezTo>
                    <a:lnTo>
                      <a:pt x="0" y="28728"/>
                    </a:lnTo>
                    <a:cubicBezTo>
                      <a:pt x="0" y="21109"/>
                      <a:pt x="3027" y="13802"/>
                      <a:pt x="8414" y="8414"/>
                    </a:cubicBezTo>
                    <a:cubicBezTo>
                      <a:pt x="13802" y="3027"/>
                      <a:pt x="21109" y="0"/>
                      <a:pt x="28728"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ar-EG"/>
              </a:p>
            </p:txBody>
          </p:sp>
          <p:sp>
            <p:nvSpPr>
              <p:cNvPr id="20" name="TextBox 20"/>
              <p:cNvSpPr txBox="1"/>
              <p:nvPr/>
            </p:nvSpPr>
            <p:spPr>
              <a:xfrm>
                <a:off x="0" y="-28575"/>
                <a:ext cx="1845396" cy="399297"/>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1" name="TextBox 21"/>
            <p:cNvSpPr txBox="1"/>
            <p:nvPr/>
          </p:nvSpPr>
          <p:spPr>
            <a:xfrm>
              <a:off x="216339" y="522683"/>
              <a:ext cx="14567978" cy="1901964"/>
            </a:xfrm>
            <a:prstGeom prst="rect">
              <a:avLst/>
            </a:prstGeom>
          </p:spPr>
          <p:txBody>
            <a:bodyPr lIns="0" tIns="0" rIns="0" bIns="0" rtlCol="0" anchor="t">
              <a:spAutoFit/>
            </a:bodyPr>
            <a:lstStyle/>
            <a:p>
              <a:pPr marL="0" lvl="0" indent="0" algn="ctr">
                <a:lnSpc>
                  <a:spcPts val="10542"/>
                </a:lnSpc>
                <a:spcBef>
                  <a:spcPct val="0"/>
                </a:spcBef>
              </a:pPr>
              <a:r>
                <a:rPr lang="en-US" sz="8785">
                  <a:solidFill>
                    <a:srgbClr val="084C6E"/>
                  </a:solidFill>
                  <a:latin typeface="Codec Pro Bold"/>
                </a:rPr>
                <a:t>MODEL &amp; TRAINING</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1345966"/>
            <a:ext cx="16806477" cy="8551936"/>
            <a:chOff x="0" y="0"/>
            <a:chExt cx="4426397" cy="2252362"/>
          </a:xfrm>
        </p:grpSpPr>
        <p:sp>
          <p:nvSpPr>
            <p:cNvPr id="3" name="Freeform 3"/>
            <p:cNvSpPr/>
            <p:nvPr/>
          </p:nvSpPr>
          <p:spPr>
            <a:xfrm>
              <a:off x="0" y="0"/>
              <a:ext cx="4426397" cy="2252362"/>
            </a:xfrm>
            <a:custGeom>
              <a:avLst/>
              <a:gdLst/>
              <a:ahLst/>
              <a:cxnLst/>
              <a:rect l="l" t="t" r="r" b="b"/>
              <a:pathLst>
                <a:path w="4426397" h="2252362">
                  <a:moveTo>
                    <a:pt x="15201" y="0"/>
                  </a:moveTo>
                  <a:lnTo>
                    <a:pt x="4411196" y="0"/>
                  </a:lnTo>
                  <a:cubicBezTo>
                    <a:pt x="4415227" y="0"/>
                    <a:pt x="4419094" y="1602"/>
                    <a:pt x="4421945" y="4452"/>
                  </a:cubicBezTo>
                  <a:cubicBezTo>
                    <a:pt x="4424796" y="7303"/>
                    <a:pt x="4426397" y="11170"/>
                    <a:pt x="4426397" y="15201"/>
                  </a:cubicBezTo>
                  <a:lnTo>
                    <a:pt x="4426397" y="2237160"/>
                  </a:lnTo>
                  <a:cubicBezTo>
                    <a:pt x="4426397" y="2245556"/>
                    <a:pt x="4419591" y="2252362"/>
                    <a:pt x="4411196" y="2252362"/>
                  </a:cubicBezTo>
                  <a:lnTo>
                    <a:pt x="15201" y="2252362"/>
                  </a:lnTo>
                  <a:cubicBezTo>
                    <a:pt x="6806" y="2252362"/>
                    <a:pt x="0" y="2245556"/>
                    <a:pt x="0" y="2237160"/>
                  </a:cubicBezTo>
                  <a:lnTo>
                    <a:pt x="0" y="15201"/>
                  </a:lnTo>
                  <a:cubicBezTo>
                    <a:pt x="0" y="6806"/>
                    <a:pt x="6806" y="0"/>
                    <a:pt x="15201"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ar-EG"/>
            </a:p>
          </p:txBody>
        </p:sp>
        <p:sp>
          <p:nvSpPr>
            <p:cNvPr id="4" name="TextBox 4"/>
            <p:cNvSpPr txBox="1"/>
            <p:nvPr/>
          </p:nvSpPr>
          <p:spPr>
            <a:xfrm>
              <a:off x="0" y="-28575"/>
              <a:ext cx="4426397" cy="2280937"/>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6" name="Freeform 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7" name="Group 7"/>
          <p:cNvGrpSpPr/>
          <p:nvPr/>
        </p:nvGrpSpPr>
        <p:grpSpPr>
          <a:xfrm>
            <a:off x="4857577" y="339195"/>
            <a:ext cx="8074676" cy="1379010"/>
            <a:chOff x="0" y="0"/>
            <a:chExt cx="10766235" cy="1838679"/>
          </a:xfrm>
        </p:grpSpPr>
        <p:grpSp>
          <p:nvGrpSpPr>
            <p:cNvPr id="8" name="Group 8"/>
            <p:cNvGrpSpPr/>
            <p:nvPr/>
          </p:nvGrpSpPr>
          <p:grpSpPr>
            <a:xfrm>
              <a:off x="0" y="0"/>
              <a:ext cx="10766235" cy="1838679"/>
              <a:chOff x="0" y="0"/>
              <a:chExt cx="2126664" cy="363196"/>
            </a:xfrm>
          </p:grpSpPr>
          <p:sp>
            <p:nvSpPr>
              <p:cNvPr id="9" name="Freeform 9"/>
              <p:cNvSpPr/>
              <p:nvPr/>
            </p:nvSpPr>
            <p:spPr>
              <a:xfrm>
                <a:off x="0" y="0"/>
                <a:ext cx="2126664" cy="363196"/>
              </a:xfrm>
              <a:custGeom>
                <a:avLst/>
                <a:gdLst/>
                <a:ahLst/>
                <a:cxnLst/>
                <a:rect l="l" t="t" r="r" b="b"/>
                <a:pathLst>
                  <a:path w="2126664" h="363196">
                    <a:moveTo>
                      <a:pt x="24929" y="0"/>
                    </a:moveTo>
                    <a:lnTo>
                      <a:pt x="2101735" y="0"/>
                    </a:lnTo>
                    <a:cubicBezTo>
                      <a:pt x="2115503" y="0"/>
                      <a:pt x="2126664" y="11161"/>
                      <a:pt x="2126664" y="24929"/>
                    </a:cubicBezTo>
                    <a:lnTo>
                      <a:pt x="2126664" y="338267"/>
                    </a:lnTo>
                    <a:cubicBezTo>
                      <a:pt x="2126664" y="352035"/>
                      <a:pt x="2115503" y="363196"/>
                      <a:pt x="2101735" y="363196"/>
                    </a:cubicBezTo>
                    <a:lnTo>
                      <a:pt x="24929" y="363196"/>
                    </a:lnTo>
                    <a:cubicBezTo>
                      <a:pt x="18317" y="363196"/>
                      <a:pt x="11976" y="360570"/>
                      <a:pt x="7301" y="355895"/>
                    </a:cubicBezTo>
                    <a:cubicBezTo>
                      <a:pt x="2626" y="351220"/>
                      <a:pt x="0" y="344879"/>
                      <a:pt x="0" y="338267"/>
                    </a:cubicBezTo>
                    <a:lnTo>
                      <a:pt x="0" y="24929"/>
                    </a:lnTo>
                    <a:cubicBezTo>
                      <a:pt x="0" y="18317"/>
                      <a:pt x="2626" y="11976"/>
                      <a:pt x="7301" y="7301"/>
                    </a:cubicBezTo>
                    <a:cubicBezTo>
                      <a:pt x="11976" y="2626"/>
                      <a:pt x="18317" y="0"/>
                      <a:pt x="24929"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ar-EG"/>
              </a:p>
            </p:txBody>
          </p:sp>
          <p:sp>
            <p:nvSpPr>
              <p:cNvPr id="10" name="TextBox 10"/>
              <p:cNvSpPr txBox="1"/>
              <p:nvPr/>
            </p:nvSpPr>
            <p:spPr>
              <a:xfrm>
                <a:off x="0" y="-28575"/>
                <a:ext cx="2126664" cy="391771"/>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1" name="TextBox 11"/>
            <p:cNvSpPr txBox="1"/>
            <p:nvPr/>
          </p:nvSpPr>
          <p:spPr>
            <a:xfrm>
              <a:off x="157543" y="319302"/>
              <a:ext cx="10608693" cy="1174750"/>
            </a:xfrm>
            <a:prstGeom prst="rect">
              <a:avLst/>
            </a:prstGeom>
          </p:spPr>
          <p:txBody>
            <a:bodyPr lIns="0" tIns="0" rIns="0" bIns="0" rtlCol="0" anchor="t">
              <a:spAutoFit/>
            </a:bodyPr>
            <a:lstStyle/>
            <a:p>
              <a:pPr marL="0" lvl="0" indent="0" algn="ctr">
                <a:lnSpc>
                  <a:spcPts val="6421"/>
                </a:lnSpc>
                <a:spcBef>
                  <a:spcPct val="0"/>
                </a:spcBef>
              </a:pPr>
              <a:r>
                <a:rPr lang="en-US" sz="5351">
                  <a:solidFill>
                    <a:srgbClr val="084C6E"/>
                  </a:solidFill>
                  <a:latin typeface="Codec Pro Bold"/>
                </a:rPr>
                <a:t>MODEL ARCHITECTURE</a:t>
              </a:r>
            </a:p>
          </p:txBody>
        </p:sp>
      </p:grpSp>
      <p:sp>
        <p:nvSpPr>
          <p:cNvPr id="12" name="Freeform 12"/>
          <p:cNvSpPr/>
          <p:nvPr/>
        </p:nvSpPr>
        <p:spPr>
          <a:xfrm>
            <a:off x="15204457" y="1945351"/>
            <a:ext cx="1117665" cy="1134162"/>
          </a:xfrm>
          <a:custGeom>
            <a:avLst/>
            <a:gdLst/>
            <a:ahLst/>
            <a:cxnLst/>
            <a:rect l="l" t="t" r="r" b="b"/>
            <a:pathLst>
              <a:path w="1117665" h="1134162">
                <a:moveTo>
                  <a:pt x="0" y="0"/>
                </a:moveTo>
                <a:lnTo>
                  <a:pt x="1117665" y="0"/>
                </a:lnTo>
                <a:lnTo>
                  <a:pt x="1117665" y="1134161"/>
                </a:lnTo>
                <a:lnTo>
                  <a:pt x="0" y="1134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3" name="Freeform 13"/>
          <p:cNvSpPr/>
          <p:nvPr/>
        </p:nvSpPr>
        <p:spPr>
          <a:xfrm>
            <a:off x="1402068" y="1718205"/>
            <a:ext cx="8140302" cy="7540095"/>
          </a:xfrm>
          <a:custGeom>
            <a:avLst/>
            <a:gdLst/>
            <a:ahLst/>
            <a:cxnLst/>
            <a:rect l="l" t="t" r="r" b="b"/>
            <a:pathLst>
              <a:path w="8140302" h="7540095">
                <a:moveTo>
                  <a:pt x="0" y="0"/>
                </a:moveTo>
                <a:lnTo>
                  <a:pt x="8140301" y="0"/>
                </a:lnTo>
                <a:lnTo>
                  <a:pt x="8140301" y="7540095"/>
                </a:lnTo>
                <a:lnTo>
                  <a:pt x="0" y="7540095"/>
                </a:lnTo>
                <a:lnTo>
                  <a:pt x="0" y="0"/>
                </a:lnTo>
                <a:close/>
              </a:path>
            </a:pathLst>
          </a:custGeom>
          <a:blipFill>
            <a:blip r:embed="rId6"/>
            <a:stretch>
              <a:fillRect/>
            </a:stretch>
          </a:blipFill>
        </p:spPr>
        <p:txBody>
          <a:bodyPr/>
          <a:lstStyle/>
          <a:p>
            <a:endParaRPr lang="ar-EG"/>
          </a:p>
        </p:txBody>
      </p:sp>
      <p:sp>
        <p:nvSpPr>
          <p:cNvPr id="14" name="TextBox 14"/>
          <p:cNvSpPr txBox="1"/>
          <p:nvPr/>
        </p:nvSpPr>
        <p:spPr>
          <a:xfrm>
            <a:off x="10838388" y="4370998"/>
            <a:ext cx="5130503" cy="2887471"/>
          </a:xfrm>
          <a:prstGeom prst="rect">
            <a:avLst/>
          </a:prstGeom>
        </p:spPr>
        <p:txBody>
          <a:bodyPr lIns="0" tIns="0" rIns="0" bIns="0" rtlCol="0" anchor="t">
            <a:spAutoFit/>
          </a:bodyPr>
          <a:lstStyle/>
          <a:p>
            <a:pPr marL="716800" lvl="1" indent="-358400" algn="just">
              <a:lnSpc>
                <a:spcPts val="4648"/>
              </a:lnSpc>
              <a:buFont typeface="Arial"/>
              <a:buChar char="•"/>
            </a:pPr>
            <a:r>
              <a:rPr lang="en-US" sz="3320">
                <a:solidFill>
                  <a:srgbClr val="084C6E"/>
                </a:solidFill>
                <a:latin typeface="Open Sauce"/>
              </a:rPr>
              <a:t>Img_size=(48,48)</a:t>
            </a:r>
          </a:p>
          <a:p>
            <a:pPr marL="716800" lvl="1" indent="-358400" algn="just">
              <a:lnSpc>
                <a:spcPts val="4648"/>
              </a:lnSpc>
              <a:buFont typeface="Arial"/>
              <a:buChar char="•"/>
            </a:pPr>
            <a:r>
              <a:rPr lang="en-US" sz="3320">
                <a:solidFill>
                  <a:srgbClr val="084C6E"/>
                </a:solidFill>
                <a:latin typeface="Open Sauce"/>
              </a:rPr>
              <a:t>Batchsize=64</a:t>
            </a:r>
          </a:p>
          <a:p>
            <a:pPr marL="716800" lvl="1" indent="-358400" algn="just">
              <a:lnSpc>
                <a:spcPts val="4648"/>
              </a:lnSpc>
              <a:buFont typeface="Arial"/>
              <a:buChar char="•"/>
            </a:pPr>
            <a:r>
              <a:rPr lang="en-US" sz="3320">
                <a:solidFill>
                  <a:srgbClr val="084C6E"/>
                </a:solidFill>
                <a:latin typeface="Open Sauce"/>
              </a:rPr>
              <a:t>Num_epochs=150</a:t>
            </a:r>
          </a:p>
          <a:p>
            <a:pPr marL="716800" lvl="1" indent="-358400" algn="just">
              <a:lnSpc>
                <a:spcPts val="4648"/>
              </a:lnSpc>
              <a:buFont typeface="Arial"/>
              <a:buChar char="•"/>
            </a:pPr>
            <a:r>
              <a:rPr lang="en-US" sz="3320">
                <a:solidFill>
                  <a:srgbClr val="084C6E"/>
                </a:solidFill>
                <a:latin typeface="Open Sauce"/>
              </a:rPr>
              <a:t>Input_shape=(48,48,1)</a:t>
            </a:r>
          </a:p>
          <a:p>
            <a:pPr marL="716800" lvl="1" indent="-358400" algn="just">
              <a:lnSpc>
                <a:spcPts val="4648"/>
              </a:lnSpc>
              <a:buFont typeface="Arial"/>
              <a:buChar char="•"/>
            </a:pPr>
            <a:r>
              <a:rPr lang="en-US" sz="3320">
                <a:solidFill>
                  <a:srgbClr val="084C6E"/>
                </a:solidFill>
                <a:latin typeface="Open Sauce"/>
              </a:rPr>
              <a:t>Patience=5</a:t>
            </a:r>
          </a:p>
        </p:txBody>
      </p:sp>
      <p:sp>
        <p:nvSpPr>
          <p:cNvPr id="15" name="TextBox 15"/>
          <p:cNvSpPr txBox="1"/>
          <p:nvPr/>
        </p:nvSpPr>
        <p:spPr>
          <a:xfrm>
            <a:off x="10017289" y="3514454"/>
            <a:ext cx="5500664" cy="923219"/>
          </a:xfrm>
          <a:prstGeom prst="rect">
            <a:avLst/>
          </a:prstGeom>
        </p:spPr>
        <p:txBody>
          <a:bodyPr lIns="0" tIns="0" rIns="0" bIns="0" rtlCol="0" anchor="t">
            <a:spAutoFit/>
          </a:bodyPr>
          <a:lstStyle/>
          <a:p>
            <a:pPr algn="ctr">
              <a:lnSpc>
                <a:spcPts val="4122"/>
              </a:lnSpc>
            </a:pPr>
            <a:r>
              <a:rPr lang="en-US" sz="2944">
                <a:solidFill>
                  <a:srgbClr val="084C6E"/>
                </a:solidFill>
                <a:latin typeface="Open Sauce Bold"/>
              </a:rPr>
              <a:t>Hyper parameters</a:t>
            </a:r>
          </a:p>
          <a:p>
            <a:pPr algn="ctr">
              <a:lnSpc>
                <a:spcPts val="3283"/>
              </a:lnSpc>
              <a:spcBef>
                <a:spcPct val="0"/>
              </a:spcBef>
            </a:pPr>
            <a:endParaRPr lang="en-US" sz="2944">
              <a:solidFill>
                <a:srgbClr val="084C6E"/>
              </a:solidFill>
              <a:latin typeface="Open Sauce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277785" y="1345966"/>
            <a:ext cx="15732430" cy="7912334"/>
            <a:chOff x="0" y="0"/>
            <a:chExt cx="4143521" cy="2083907"/>
          </a:xfrm>
        </p:grpSpPr>
        <p:sp>
          <p:nvSpPr>
            <p:cNvPr id="3" name="Freeform 3"/>
            <p:cNvSpPr/>
            <p:nvPr/>
          </p:nvSpPr>
          <p:spPr>
            <a:xfrm>
              <a:off x="0" y="0"/>
              <a:ext cx="4143521" cy="2083907"/>
            </a:xfrm>
            <a:custGeom>
              <a:avLst/>
              <a:gdLst/>
              <a:ahLst/>
              <a:cxnLst/>
              <a:rect l="l" t="t" r="r" b="b"/>
              <a:pathLst>
                <a:path w="4143521" h="2083907">
                  <a:moveTo>
                    <a:pt x="16239" y="0"/>
                  </a:moveTo>
                  <a:lnTo>
                    <a:pt x="4127281" y="0"/>
                  </a:lnTo>
                  <a:cubicBezTo>
                    <a:pt x="4131589" y="0"/>
                    <a:pt x="4135719" y="1711"/>
                    <a:pt x="4138764" y="4756"/>
                  </a:cubicBezTo>
                  <a:cubicBezTo>
                    <a:pt x="4141810" y="7802"/>
                    <a:pt x="4143521" y="11932"/>
                    <a:pt x="4143521" y="16239"/>
                  </a:cubicBezTo>
                  <a:lnTo>
                    <a:pt x="4143521" y="2067667"/>
                  </a:lnTo>
                  <a:cubicBezTo>
                    <a:pt x="4143521" y="2076636"/>
                    <a:pt x="4136250" y="2083907"/>
                    <a:pt x="4127281" y="2083907"/>
                  </a:cubicBezTo>
                  <a:lnTo>
                    <a:pt x="16239" y="2083907"/>
                  </a:lnTo>
                  <a:cubicBezTo>
                    <a:pt x="11932" y="2083907"/>
                    <a:pt x="7802" y="2082196"/>
                    <a:pt x="4756" y="2079150"/>
                  </a:cubicBezTo>
                  <a:cubicBezTo>
                    <a:pt x="1711" y="2076105"/>
                    <a:pt x="0" y="2071974"/>
                    <a:pt x="0" y="2067667"/>
                  </a:cubicBezTo>
                  <a:lnTo>
                    <a:pt x="0" y="16239"/>
                  </a:lnTo>
                  <a:cubicBezTo>
                    <a:pt x="0" y="11932"/>
                    <a:pt x="1711" y="7802"/>
                    <a:pt x="4756" y="4756"/>
                  </a:cubicBezTo>
                  <a:cubicBezTo>
                    <a:pt x="7802" y="1711"/>
                    <a:pt x="11932" y="0"/>
                    <a:pt x="16239"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ar-EG"/>
            </a:p>
          </p:txBody>
        </p:sp>
        <p:sp>
          <p:nvSpPr>
            <p:cNvPr id="4" name="TextBox 4"/>
            <p:cNvSpPr txBox="1"/>
            <p:nvPr/>
          </p:nvSpPr>
          <p:spPr>
            <a:xfrm>
              <a:off x="0" y="-28575"/>
              <a:ext cx="4143521" cy="2112482"/>
            </a:xfrm>
            <a:prstGeom prst="rect">
              <a:avLst/>
            </a:prstGeom>
          </p:spPr>
          <p:txBody>
            <a:bodyPr lIns="50800" tIns="50800" rIns="50800" bIns="50800" rtlCol="0" anchor="ctr"/>
            <a:lstStyle/>
            <a:p>
              <a:pPr algn="ctr">
                <a:lnSpc>
                  <a:spcPts val="2590"/>
                </a:lnSpc>
              </a:pPr>
              <a:endParaRPr/>
            </a:p>
            <a:p>
              <a:pPr algn="ctr">
                <a:lnSpc>
                  <a:spcPts val="2590"/>
                </a:lnSpc>
              </a:pPr>
              <a:endParaRPr/>
            </a:p>
          </p:txBody>
        </p:sp>
      </p:grpSp>
      <p:sp>
        <p:nvSpPr>
          <p:cNvPr id="5" name="Freeform 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6" name="Freeform 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7" name="Group 7"/>
          <p:cNvGrpSpPr/>
          <p:nvPr/>
        </p:nvGrpSpPr>
        <p:grpSpPr>
          <a:xfrm>
            <a:off x="3566993" y="642174"/>
            <a:ext cx="10144085" cy="1407585"/>
            <a:chOff x="0" y="0"/>
            <a:chExt cx="13525446" cy="1876779"/>
          </a:xfrm>
        </p:grpSpPr>
        <p:grpSp>
          <p:nvGrpSpPr>
            <p:cNvPr id="8" name="Group 8"/>
            <p:cNvGrpSpPr/>
            <p:nvPr/>
          </p:nvGrpSpPr>
          <p:grpSpPr>
            <a:xfrm>
              <a:off x="0" y="0"/>
              <a:ext cx="13525446" cy="1876779"/>
              <a:chOff x="0" y="0"/>
              <a:chExt cx="2671693" cy="370722"/>
            </a:xfrm>
          </p:grpSpPr>
          <p:sp>
            <p:nvSpPr>
              <p:cNvPr id="9" name="Freeform 9"/>
              <p:cNvSpPr/>
              <p:nvPr/>
            </p:nvSpPr>
            <p:spPr>
              <a:xfrm>
                <a:off x="0" y="0"/>
                <a:ext cx="2671693" cy="370722"/>
              </a:xfrm>
              <a:custGeom>
                <a:avLst/>
                <a:gdLst/>
                <a:ahLst/>
                <a:cxnLst/>
                <a:rect l="l" t="t" r="r" b="b"/>
                <a:pathLst>
                  <a:path w="2671693" h="370722">
                    <a:moveTo>
                      <a:pt x="19843" y="0"/>
                    </a:moveTo>
                    <a:lnTo>
                      <a:pt x="2651850" y="0"/>
                    </a:lnTo>
                    <a:cubicBezTo>
                      <a:pt x="2662809" y="0"/>
                      <a:pt x="2671693" y="8884"/>
                      <a:pt x="2671693" y="19843"/>
                    </a:cubicBezTo>
                    <a:lnTo>
                      <a:pt x="2671693" y="350879"/>
                    </a:lnTo>
                    <a:cubicBezTo>
                      <a:pt x="2671693" y="361838"/>
                      <a:pt x="2662809" y="370722"/>
                      <a:pt x="2651850" y="370722"/>
                    </a:cubicBezTo>
                    <a:lnTo>
                      <a:pt x="19843" y="370722"/>
                    </a:lnTo>
                    <a:cubicBezTo>
                      <a:pt x="8884" y="370722"/>
                      <a:pt x="0" y="361838"/>
                      <a:pt x="0" y="350879"/>
                    </a:cubicBezTo>
                    <a:lnTo>
                      <a:pt x="0" y="19843"/>
                    </a:lnTo>
                    <a:cubicBezTo>
                      <a:pt x="0" y="8884"/>
                      <a:pt x="8884" y="0"/>
                      <a:pt x="19843"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ar-EG"/>
              </a:p>
            </p:txBody>
          </p:sp>
          <p:sp>
            <p:nvSpPr>
              <p:cNvPr id="10" name="TextBox 10"/>
              <p:cNvSpPr txBox="1"/>
              <p:nvPr/>
            </p:nvSpPr>
            <p:spPr>
              <a:xfrm>
                <a:off x="0" y="-28575"/>
                <a:ext cx="2671693" cy="399297"/>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1" name="TextBox 11"/>
            <p:cNvSpPr txBox="1"/>
            <p:nvPr/>
          </p:nvSpPr>
          <p:spPr>
            <a:xfrm>
              <a:off x="197918" y="338352"/>
              <a:ext cx="13327528" cy="1193800"/>
            </a:xfrm>
            <a:prstGeom prst="rect">
              <a:avLst/>
            </a:prstGeom>
          </p:spPr>
          <p:txBody>
            <a:bodyPr lIns="0" tIns="0" rIns="0" bIns="0" rtlCol="0" anchor="t">
              <a:spAutoFit/>
            </a:bodyPr>
            <a:lstStyle/>
            <a:p>
              <a:pPr marL="0" lvl="0" indent="0" algn="ctr">
                <a:lnSpc>
                  <a:spcPts val="6661"/>
                </a:lnSpc>
                <a:spcBef>
                  <a:spcPct val="0"/>
                </a:spcBef>
              </a:pPr>
              <a:r>
                <a:rPr lang="en-US" sz="5551">
                  <a:solidFill>
                    <a:srgbClr val="084C6E"/>
                  </a:solidFill>
                  <a:latin typeface="Codec Pro Bold"/>
                </a:rPr>
                <a:t>ACCURACY &amp; LOSS Curves</a:t>
              </a:r>
            </a:p>
          </p:txBody>
        </p:sp>
      </p:grpSp>
      <p:sp>
        <p:nvSpPr>
          <p:cNvPr id="12" name="Freeform 12"/>
          <p:cNvSpPr/>
          <p:nvPr/>
        </p:nvSpPr>
        <p:spPr>
          <a:xfrm>
            <a:off x="15406950" y="1782449"/>
            <a:ext cx="1042269" cy="1167511"/>
          </a:xfrm>
          <a:custGeom>
            <a:avLst/>
            <a:gdLst/>
            <a:ahLst/>
            <a:cxnLst/>
            <a:rect l="l" t="t" r="r" b="b"/>
            <a:pathLst>
              <a:path w="1042269" h="1167511">
                <a:moveTo>
                  <a:pt x="0" y="0"/>
                </a:moveTo>
                <a:lnTo>
                  <a:pt x="1042269" y="0"/>
                </a:lnTo>
                <a:lnTo>
                  <a:pt x="1042269" y="1167511"/>
                </a:lnTo>
                <a:lnTo>
                  <a:pt x="0" y="1167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13" name="Freeform 13"/>
          <p:cNvSpPr/>
          <p:nvPr/>
        </p:nvSpPr>
        <p:spPr>
          <a:xfrm>
            <a:off x="4271705" y="2366205"/>
            <a:ext cx="8734661" cy="6574646"/>
          </a:xfrm>
          <a:custGeom>
            <a:avLst/>
            <a:gdLst/>
            <a:ahLst/>
            <a:cxnLst/>
            <a:rect l="l" t="t" r="r" b="b"/>
            <a:pathLst>
              <a:path w="8734661" h="6574646">
                <a:moveTo>
                  <a:pt x="0" y="0"/>
                </a:moveTo>
                <a:lnTo>
                  <a:pt x="8734661" y="0"/>
                </a:lnTo>
                <a:lnTo>
                  <a:pt x="8734661" y="6574645"/>
                </a:lnTo>
                <a:lnTo>
                  <a:pt x="0" y="6574645"/>
                </a:lnTo>
                <a:lnTo>
                  <a:pt x="0" y="0"/>
                </a:lnTo>
                <a:close/>
              </a:path>
            </a:pathLst>
          </a:custGeom>
          <a:blipFill>
            <a:blip r:embed="rId6"/>
            <a:stretch>
              <a:fillRect/>
            </a:stretch>
          </a:blipFill>
        </p:spPr>
        <p:txBody>
          <a:bodyPr/>
          <a:lstStyle/>
          <a:p>
            <a:endParaRPr lang="ar-EG"/>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6459000" y="5147221"/>
            <a:ext cx="3762079" cy="3800171"/>
            <a:chOff x="0" y="0"/>
            <a:chExt cx="990836" cy="1000868"/>
          </a:xfrm>
        </p:grpSpPr>
        <p:sp>
          <p:nvSpPr>
            <p:cNvPr id="3" name="Freeform 3"/>
            <p:cNvSpPr/>
            <p:nvPr/>
          </p:nvSpPr>
          <p:spPr>
            <a:xfrm>
              <a:off x="0" y="0"/>
              <a:ext cx="990836" cy="1000868"/>
            </a:xfrm>
            <a:custGeom>
              <a:avLst/>
              <a:gdLst/>
              <a:ahLst/>
              <a:cxnLst/>
              <a:rect l="l" t="t" r="r" b="b"/>
              <a:pathLst>
                <a:path w="990836" h="1000868">
                  <a:moveTo>
                    <a:pt x="104952" y="0"/>
                  </a:moveTo>
                  <a:lnTo>
                    <a:pt x="885884" y="0"/>
                  </a:lnTo>
                  <a:cubicBezTo>
                    <a:pt x="913719" y="0"/>
                    <a:pt x="940414" y="11057"/>
                    <a:pt x="960096" y="30740"/>
                  </a:cubicBezTo>
                  <a:cubicBezTo>
                    <a:pt x="979778" y="50422"/>
                    <a:pt x="990836" y="77117"/>
                    <a:pt x="990836" y="104952"/>
                  </a:cubicBezTo>
                  <a:lnTo>
                    <a:pt x="990836" y="895916"/>
                  </a:lnTo>
                  <a:cubicBezTo>
                    <a:pt x="990836" y="923751"/>
                    <a:pt x="979778" y="950446"/>
                    <a:pt x="960096" y="970128"/>
                  </a:cubicBezTo>
                  <a:cubicBezTo>
                    <a:pt x="940414" y="989811"/>
                    <a:pt x="913719" y="1000868"/>
                    <a:pt x="885884" y="1000868"/>
                  </a:cubicBezTo>
                  <a:lnTo>
                    <a:pt x="104952" y="1000868"/>
                  </a:lnTo>
                  <a:cubicBezTo>
                    <a:pt x="46989" y="1000868"/>
                    <a:pt x="0" y="953879"/>
                    <a:pt x="0" y="895916"/>
                  </a:cubicBezTo>
                  <a:lnTo>
                    <a:pt x="0" y="104952"/>
                  </a:lnTo>
                  <a:cubicBezTo>
                    <a:pt x="0" y="77117"/>
                    <a:pt x="11057" y="50422"/>
                    <a:pt x="30740" y="30740"/>
                  </a:cubicBezTo>
                  <a:cubicBezTo>
                    <a:pt x="50422" y="11057"/>
                    <a:pt x="77117" y="0"/>
                    <a:pt x="104952" y="0"/>
                  </a:cubicBezTo>
                  <a:close/>
                </a:path>
              </a:pathLst>
            </a:custGeom>
            <a:solidFill>
              <a:srgbClr val="3954A3"/>
            </a:solidFill>
          </p:spPr>
          <p:txBody>
            <a:bodyPr/>
            <a:lstStyle/>
            <a:p>
              <a:endParaRPr lang="ar-EG"/>
            </a:p>
          </p:txBody>
        </p:sp>
        <p:sp>
          <p:nvSpPr>
            <p:cNvPr id="4" name="TextBox 4"/>
            <p:cNvSpPr txBox="1"/>
            <p:nvPr/>
          </p:nvSpPr>
          <p:spPr>
            <a:xfrm>
              <a:off x="0" y="-66675"/>
              <a:ext cx="990836" cy="1067543"/>
            </a:xfrm>
            <a:prstGeom prst="rect">
              <a:avLst/>
            </a:prstGeom>
          </p:spPr>
          <p:txBody>
            <a:bodyPr lIns="50800" tIns="50800" rIns="50800" bIns="50800" rtlCol="0" anchor="ctr"/>
            <a:lstStyle/>
            <a:p>
              <a:pPr algn="ctr">
                <a:lnSpc>
                  <a:spcPts val="5320"/>
                </a:lnSpc>
              </a:pPr>
              <a:endParaRPr/>
            </a:p>
          </p:txBody>
        </p:sp>
      </p:grpSp>
      <p:grpSp>
        <p:nvGrpSpPr>
          <p:cNvPr id="5" name="Group 5"/>
          <p:cNvGrpSpPr/>
          <p:nvPr/>
        </p:nvGrpSpPr>
        <p:grpSpPr>
          <a:xfrm>
            <a:off x="10952646" y="2581289"/>
            <a:ext cx="3873743" cy="3784181"/>
            <a:chOff x="0" y="0"/>
            <a:chExt cx="1020245" cy="996657"/>
          </a:xfrm>
        </p:grpSpPr>
        <p:sp>
          <p:nvSpPr>
            <p:cNvPr id="6" name="Freeform 6"/>
            <p:cNvSpPr/>
            <p:nvPr/>
          </p:nvSpPr>
          <p:spPr>
            <a:xfrm>
              <a:off x="0" y="0"/>
              <a:ext cx="1020245" cy="996657"/>
            </a:xfrm>
            <a:custGeom>
              <a:avLst/>
              <a:gdLst/>
              <a:ahLst/>
              <a:cxnLst/>
              <a:rect l="l" t="t" r="r" b="b"/>
              <a:pathLst>
                <a:path w="1020245" h="996657">
                  <a:moveTo>
                    <a:pt x="101927" y="0"/>
                  </a:moveTo>
                  <a:lnTo>
                    <a:pt x="918318" y="0"/>
                  </a:lnTo>
                  <a:cubicBezTo>
                    <a:pt x="945351" y="0"/>
                    <a:pt x="971277" y="10739"/>
                    <a:pt x="990392" y="29854"/>
                  </a:cubicBezTo>
                  <a:cubicBezTo>
                    <a:pt x="1009507" y="48969"/>
                    <a:pt x="1020245" y="74894"/>
                    <a:pt x="1020245" y="101927"/>
                  </a:cubicBezTo>
                  <a:lnTo>
                    <a:pt x="1020245" y="894730"/>
                  </a:lnTo>
                  <a:cubicBezTo>
                    <a:pt x="1020245" y="921763"/>
                    <a:pt x="1009507" y="947688"/>
                    <a:pt x="990392" y="966803"/>
                  </a:cubicBezTo>
                  <a:cubicBezTo>
                    <a:pt x="971277" y="985918"/>
                    <a:pt x="945351" y="996657"/>
                    <a:pt x="918318" y="996657"/>
                  </a:cubicBezTo>
                  <a:lnTo>
                    <a:pt x="101927" y="996657"/>
                  </a:lnTo>
                  <a:cubicBezTo>
                    <a:pt x="74894" y="996657"/>
                    <a:pt x="48969" y="985918"/>
                    <a:pt x="29854" y="966803"/>
                  </a:cubicBezTo>
                  <a:cubicBezTo>
                    <a:pt x="10739" y="947688"/>
                    <a:pt x="0" y="921763"/>
                    <a:pt x="0" y="894730"/>
                  </a:cubicBezTo>
                  <a:lnTo>
                    <a:pt x="0" y="101927"/>
                  </a:lnTo>
                  <a:cubicBezTo>
                    <a:pt x="0" y="74894"/>
                    <a:pt x="10739" y="48969"/>
                    <a:pt x="29854" y="29854"/>
                  </a:cubicBezTo>
                  <a:cubicBezTo>
                    <a:pt x="48969" y="10739"/>
                    <a:pt x="74894" y="0"/>
                    <a:pt x="101927" y="0"/>
                  </a:cubicBezTo>
                  <a:close/>
                </a:path>
              </a:pathLst>
            </a:custGeom>
            <a:solidFill>
              <a:srgbClr val="0071BC"/>
            </a:solidFill>
          </p:spPr>
          <p:txBody>
            <a:bodyPr/>
            <a:lstStyle/>
            <a:p>
              <a:endParaRPr lang="ar-EG"/>
            </a:p>
          </p:txBody>
        </p:sp>
        <p:sp>
          <p:nvSpPr>
            <p:cNvPr id="7" name="TextBox 7"/>
            <p:cNvSpPr txBox="1"/>
            <p:nvPr/>
          </p:nvSpPr>
          <p:spPr>
            <a:xfrm>
              <a:off x="0" y="-66675"/>
              <a:ext cx="1020245" cy="1063332"/>
            </a:xfrm>
            <a:prstGeom prst="rect">
              <a:avLst/>
            </a:prstGeom>
          </p:spPr>
          <p:txBody>
            <a:bodyPr lIns="50800" tIns="50800" rIns="50800" bIns="50800" rtlCol="0" anchor="ctr"/>
            <a:lstStyle/>
            <a:p>
              <a:pPr algn="ctr">
                <a:lnSpc>
                  <a:spcPts val="5320"/>
                </a:lnSpc>
              </a:pPr>
              <a:endParaRPr/>
            </a:p>
          </p:txBody>
        </p:sp>
      </p:grpSp>
      <p:grpSp>
        <p:nvGrpSpPr>
          <p:cNvPr id="8" name="Group 8"/>
          <p:cNvGrpSpPr/>
          <p:nvPr/>
        </p:nvGrpSpPr>
        <p:grpSpPr>
          <a:xfrm>
            <a:off x="1407353" y="2096168"/>
            <a:ext cx="4070572" cy="3954201"/>
            <a:chOff x="0" y="0"/>
            <a:chExt cx="1072085" cy="1041436"/>
          </a:xfrm>
        </p:grpSpPr>
        <p:sp>
          <p:nvSpPr>
            <p:cNvPr id="9" name="Freeform 9"/>
            <p:cNvSpPr/>
            <p:nvPr/>
          </p:nvSpPr>
          <p:spPr>
            <a:xfrm>
              <a:off x="0" y="0"/>
              <a:ext cx="1072085" cy="1041436"/>
            </a:xfrm>
            <a:custGeom>
              <a:avLst/>
              <a:gdLst/>
              <a:ahLst/>
              <a:cxnLst/>
              <a:rect l="l" t="t" r="r" b="b"/>
              <a:pathLst>
                <a:path w="1072085" h="1041436">
                  <a:moveTo>
                    <a:pt x="96998" y="0"/>
                  </a:moveTo>
                  <a:lnTo>
                    <a:pt x="975087" y="0"/>
                  </a:lnTo>
                  <a:cubicBezTo>
                    <a:pt x="1000812" y="0"/>
                    <a:pt x="1025484" y="10219"/>
                    <a:pt x="1043675" y="28410"/>
                  </a:cubicBezTo>
                  <a:cubicBezTo>
                    <a:pt x="1061865" y="46601"/>
                    <a:pt x="1072085" y="71273"/>
                    <a:pt x="1072085" y="96998"/>
                  </a:cubicBezTo>
                  <a:lnTo>
                    <a:pt x="1072085" y="944438"/>
                  </a:lnTo>
                  <a:cubicBezTo>
                    <a:pt x="1072085" y="970163"/>
                    <a:pt x="1061865" y="994835"/>
                    <a:pt x="1043675" y="1013026"/>
                  </a:cubicBezTo>
                  <a:cubicBezTo>
                    <a:pt x="1025484" y="1031216"/>
                    <a:pt x="1000812" y="1041436"/>
                    <a:pt x="975087" y="1041436"/>
                  </a:cubicBezTo>
                  <a:lnTo>
                    <a:pt x="96998" y="1041436"/>
                  </a:lnTo>
                  <a:cubicBezTo>
                    <a:pt x="71273" y="1041436"/>
                    <a:pt x="46601" y="1031216"/>
                    <a:pt x="28410" y="1013026"/>
                  </a:cubicBezTo>
                  <a:cubicBezTo>
                    <a:pt x="10219" y="994835"/>
                    <a:pt x="0" y="970163"/>
                    <a:pt x="0" y="944438"/>
                  </a:cubicBezTo>
                  <a:lnTo>
                    <a:pt x="0" y="96998"/>
                  </a:lnTo>
                  <a:cubicBezTo>
                    <a:pt x="0" y="71273"/>
                    <a:pt x="10219" y="46601"/>
                    <a:pt x="28410" y="28410"/>
                  </a:cubicBezTo>
                  <a:cubicBezTo>
                    <a:pt x="46601" y="10219"/>
                    <a:pt x="71273" y="0"/>
                    <a:pt x="96998" y="0"/>
                  </a:cubicBezTo>
                  <a:close/>
                </a:path>
              </a:pathLst>
            </a:custGeom>
            <a:solidFill>
              <a:srgbClr val="3954A3"/>
            </a:solidFill>
          </p:spPr>
          <p:txBody>
            <a:bodyPr/>
            <a:lstStyle/>
            <a:p>
              <a:endParaRPr lang="ar-EG"/>
            </a:p>
          </p:txBody>
        </p:sp>
        <p:sp>
          <p:nvSpPr>
            <p:cNvPr id="10" name="TextBox 10"/>
            <p:cNvSpPr txBox="1"/>
            <p:nvPr/>
          </p:nvSpPr>
          <p:spPr>
            <a:xfrm>
              <a:off x="0" y="-66675"/>
              <a:ext cx="1072085" cy="1108111"/>
            </a:xfrm>
            <a:prstGeom prst="rect">
              <a:avLst/>
            </a:prstGeom>
          </p:spPr>
          <p:txBody>
            <a:bodyPr lIns="50800" tIns="50800" rIns="50800" bIns="50800" rtlCol="0" anchor="ctr"/>
            <a:lstStyle/>
            <a:p>
              <a:pPr algn="ctr">
                <a:lnSpc>
                  <a:spcPts val="5320"/>
                </a:lnSpc>
              </a:pPr>
              <a:endParaRPr/>
            </a:p>
          </p:txBody>
        </p:sp>
      </p:grpSp>
      <p:grpSp>
        <p:nvGrpSpPr>
          <p:cNvPr id="11" name="Group 11"/>
          <p:cNvGrpSpPr/>
          <p:nvPr/>
        </p:nvGrpSpPr>
        <p:grpSpPr>
          <a:xfrm>
            <a:off x="772820" y="1415226"/>
            <a:ext cx="15732430" cy="8549684"/>
            <a:chOff x="0" y="0"/>
            <a:chExt cx="4143521" cy="2251769"/>
          </a:xfrm>
        </p:grpSpPr>
        <p:sp>
          <p:nvSpPr>
            <p:cNvPr id="12" name="Freeform 12"/>
            <p:cNvSpPr/>
            <p:nvPr/>
          </p:nvSpPr>
          <p:spPr>
            <a:xfrm>
              <a:off x="0" y="0"/>
              <a:ext cx="4143521" cy="2251769"/>
            </a:xfrm>
            <a:custGeom>
              <a:avLst/>
              <a:gdLst/>
              <a:ahLst/>
              <a:cxnLst/>
              <a:rect l="l" t="t" r="r" b="b"/>
              <a:pathLst>
                <a:path w="4143521" h="2251769">
                  <a:moveTo>
                    <a:pt x="16239" y="0"/>
                  </a:moveTo>
                  <a:lnTo>
                    <a:pt x="4127281" y="0"/>
                  </a:lnTo>
                  <a:cubicBezTo>
                    <a:pt x="4131589" y="0"/>
                    <a:pt x="4135719" y="1711"/>
                    <a:pt x="4138764" y="4756"/>
                  </a:cubicBezTo>
                  <a:cubicBezTo>
                    <a:pt x="4141810" y="7802"/>
                    <a:pt x="4143521" y="11932"/>
                    <a:pt x="4143521" y="16239"/>
                  </a:cubicBezTo>
                  <a:lnTo>
                    <a:pt x="4143521" y="2235529"/>
                  </a:lnTo>
                  <a:cubicBezTo>
                    <a:pt x="4143521" y="2239836"/>
                    <a:pt x="4141810" y="2243967"/>
                    <a:pt x="4138764" y="2247012"/>
                  </a:cubicBezTo>
                  <a:cubicBezTo>
                    <a:pt x="4135719" y="2250058"/>
                    <a:pt x="4131589" y="2251769"/>
                    <a:pt x="4127281" y="2251769"/>
                  </a:cubicBezTo>
                  <a:lnTo>
                    <a:pt x="16239" y="2251769"/>
                  </a:lnTo>
                  <a:cubicBezTo>
                    <a:pt x="11932" y="2251769"/>
                    <a:pt x="7802" y="2250058"/>
                    <a:pt x="4756" y="2247012"/>
                  </a:cubicBezTo>
                  <a:cubicBezTo>
                    <a:pt x="1711" y="2243967"/>
                    <a:pt x="0" y="2239836"/>
                    <a:pt x="0" y="2235529"/>
                  </a:cubicBezTo>
                  <a:lnTo>
                    <a:pt x="0" y="16239"/>
                  </a:lnTo>
                  <a:cubicBezTo>
                    <a:pt x="0" y="11932"/>
                    <a:pt x="1711" y="7802"/>
                    <a:pt x="4756" y="4756"/>
                  </a:cubicBezTo>
                  <a:cubicBezTo>
                    <a:pt x="7802" y="1711"/>
                    <a:pt x="11932" y="0"/>
                    <a:pt x="16239"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ar-EG"/>
            </a:p>
          </p:txBody>
        </p:sp>
        <p:sp>
          <p:nvSpPr>
            <p:cNvPr id="13" name="TextBox 13"/>
            <p:cNvSpPr txBox="1"/>
            <p:nvPr/>
          </p:nvSpPr>
          <p:spPr>
            <a:xfrm>
              <a:off x="0" y="-28575"/>
              <a:ext cx="4143521" cy="2280344"/>
            </a:xfrm>
            <a:prstGeom prst="rect">
              <a:avLst/>
            </a:prstGeom>
          </p:spPr>
          <p:txBody>
            <a:bodyPr lIns="50800" tIns="50800" rIns="50800" bIns="50800" rtlCol="0" anchor="ctr"/>
            <a:lstStyle/>
            <a:p>
              <a:pPr algn="ctr">
                <a:lnSpc>
                  <a:spcPts val="2590"/>
                </a:lnSpc>
              </a:pPr>
              <a:endParaRPr/>
            </a:p>
          </p:txBody>
        </p:sp>
      </p:grpSp>
      <p:sp>
        <p:nvSpPr>
          <p:cNvPr id="14" name="Freeform 14"/>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15" name="Freeform 15"/>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16" name="Group 16"/>
          <p:cNvGrpSpPr/>
          <p:nvPr/>
        </p:nvGrpSpPr>
        <p:grpSpPr>
          <a:xfrm>
            <a:off x="6249532" y="324908"/>
            <a:ext cx="4236828" cy="1407585"/>
            <a:chOff x="0" y="0"/>
            <a:chExt cx="5649104" cy="1876779"/>
          </a:xfrm>
        </p:grpSpPr>
        <p:grpSp>
          <p:nvGrpSpPr>
            <p:cNvPr id="17" name="Group 17"/>
            <p:cNvGrpSpPr/>
            <p:nvPr/>
          </p:nvGrpSpPr>
          <p:grpSpPr>
            <a:xfrm>
              <a:off x="0" y="0"/>
              <a:ext cx="5649104" cy="1876779"/>
              <a:chOff x="0" y="0"/>
              <a:chExt cx="1115872" cy="370722"/>
            </a:xfrm>
          </p:grpSpPr>
          <p:sp>
            <p:nvSpPr>
              <p:cNvPr id="18" name="Freeform 18"/>
              <p:cNvSpPr/>
              <p:nvPr/>
            </p:nvSpPr>
            <p:spPr>
              <a:xfrm>
                <a:off x="0" y="0"/>
                <a:ext cx="1115872" cy="370722"/>
              </a:xfrm>
              <a:custGeom>
                <a:avLst/>
                <a:gdLst/>
                <a:ahLst/>
                <a:cxnLst/>
                <a:rect l="l" t="t" r="r" b="b"/>
                <a:pathLst>
                  <a:path w="1115872" h="370722">
                    <a:moveTo>
                      <a:pt x="47510" y="0"/>
                    </a:moveTo>
                    <a:lnTo>
                      <a:pt x="1068363" y="0"/>
                    </a:lnTo>
                    <a:cubicBezTo>
                      <a:pt x="1080963" y="0"/>
                      <a:pt x="1093047" y="5005"/>
                      <a:pt x="1101957" y="13915"/>
                    </a:cubicBezTo>
                    <a:cubicBezTo>
                      <a:pt x="1110867" y="22825"/>
                      <a:pt x="1115872" y="34909"/>
                      <a:pt x="1115872" y="47510"/>
                    </a:cubicBezTo>
                    <a:lnTo>
                      <a:pt x="1115872" y="323212"/>
                    </a:lnTo>
                    <a:cubicBezTo>
                      <a:pt x="1115872" y="335813"/>
                      <a:pt x="1110867" y="347897"/>
                      <a:pt x="1101957" y="356807"/>
                    </a:cubicBezTo>
                    <a:cubicBezTo>
                      <a:pt x="1093047" y="365716"/>
                      <a:pt x="1080963" y="370722"/>
                      <a:pt x="1068363" y="370722"/>
                    </a:cubicBezTo>
                    <a:lnTo>
                      <a:pt x="47510" y="370722"/>
                    </a:lnTo>
                    <a:cubicBezTo>
                      <a:pt x="34909" y="370722"/>
                      <a:pt x="22825" y="365716"/>
                      <a:pt x="13915" y="356807"/>
                    </a:cubicBezTo>
                    <a:cubicBezTo>
                      <a:pt x="5005" y="347897"/>
                      <a:pt x="0" y="335813"/>
                      <a:pt x="0" y="323212"/>
                    </a:cubicBezTo>
                    <a:lnTo>
                      <a:pt x="0" y="47510"/>
                    </a:lnTo>
                    <a:cubicBezTo>
                      <a:pt x="0" y="34909"/>
                      <a:pt x="5005" y="22825"/>
                      <a:pt x="13915" y="13915"/>
                    </a:cubicBezTo>
                    <a:cubicBezTo>
                      <a:pt x="22825" y="5005"/>
                      <a:pt x="34909" y="0"/>
                      <a:pt x="47510"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ar-EG"/>
              </a:p>
            </p:txBody>
          </p:sp>
          <p:sp>
            <p:nvSpPr>
              <p:cNvPr id="19" name="TextBox 19"/>
              <p:cNvSpPr txBox="1"/>
              <p:nvPr/>
            </p:nvSpPr>
            <p:spPr>
              <a:xfrm>
                <a:off x="0" y="-28575"/>
                <a:ext cx="1115872" cy="399297"/>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TextBox 20"/>
            <p:cNvSpPr txBox="1"/>
            <p:nvPr/>
          </p:nvSpPr>
          <p:spPr>
            <a:xfrm>
              <a:off x="82663" y="338352"/>
              <a:ext cx="5566440" cy="1193800"/>
            </a:xfrm>
            <a:prstGeom prst="rect">
              <a:avLst/>
            </a:prstGeom>
          </p:spPr>
          <p:txBody>
            <a:bodyPr lIns="0" tIns="0" rIns="0" bIns="0" rtlCol="0" anchor="t">
              <a:spAutoFit/>
            </a:bodyPr>
            <a:lstStyle/>
            <a:p>
              <a:pPr marL="0" lvl="0" indent="0" algn="ctr">
                <a:lnSpc>
                  <a:spcPts val="6661"/>
                </a:lnSpc>
                <a:spcBef>
                  <a:spcPct val="0"/>
                </a:spcBef>
              </a:pPr>
              <a:r>
                <a:rPr lang="en-US" sz="5551">
                  <a:solidFill>
                    <a:srgbClr val="084C6E"/>
                  </a:solidFill>
                  <a:latin typeface="Codec Pro Bold"/>
                </a:rPr>
                <a:t>RESULTS</a:t>
              </a:r>
            </a:p>
          </p:txBody>
        </p:sp>
      </p:grpSp>
      <p:sp>
        <p:nvSpPr>
          <p:cNvPr id="21" name="Freeform 21"/>
          <p:cNvSpPr/>
          <p:nvPr/>
        </p:nvSpPr>
        <p:spPr>
          <a:xfrm>
            <a:off x="14826389" y="1890538"/>
            <a:ext cx="1140389" cy="1157221"/>
          </a:xfrm>
          <a:custGeom>
            <a:avLst/>
            <a:gdLst/>
            <a:ahLst/>
            <a:cxnLst/>
            <a:rect l="l" t="t" r="r" b="b"/>
            <a:pathLst>
              <a:path w="1140389" h="1157221">
                <a:moveTo>
                  <a:pt x="0" y="0"/>
                </a:moveTo>
                <a:lnTo>
                  <a:pt x="1140389" y="0"/>
                </a:lnTo>
                <a:lnTo>
                  <a:pt x="1140389" y="1157221"/>
                </a:lnTo>
                <a:lnTo>
                  <a:pt x="0" y="11572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22" name="Freeform 22"/>
          <p:cNvSpPr/>
          <p:nvPr/>
        </p:nvSpPr>
        <p:spPr>
          <a:xfrm>
            <a:off x="2164160" y="2327609"/>
            <a:ext cx="2556958" cy="2145769"/>
          </a:xfrm>
          <a:custGeom>
            <a:avLst/>
            <a:gdLst/>
            <a:ahLst/>
            <a:cxnLst/>
            <a:rect l="l" t="t" r="r" b="b"/>
            <a:pathLst>
              <a:path w="2556958" h="2145769">
                <a:moveTo>
                  <a:pt x="0" y="0"/>
                </a:moveTo>
                <a:lnTo>
                  <a:pt x="2556958" y="0"/>
                </a:lnTo>
                <a:lnTo>
                  <a:pt x="2556958" y="2145770"/>
                </a:lnTo>
                <a:lnTo>
                  <a:pt x="0" y="2145770"/>
                </a:lnTo>
                <a:lnTo>
                  <a:pt x="0" y="0"/>
                </a:lnTo>
                <a:close/>
              </a:path>
            </a:pathLst>
          </a:custGeom>
          <a:blipFill>
            <a:blip r:embed="rId6"/>
            <a:stretch>
              <a:fillRect t="-7900" b="-40739"/>
            </a:stretch>
          </a:blipFill>
        </p:spPr>
        <p:txBody>
          <a:bodyPr/>
          <a:lstStyle/>
          <a:p>
            <a:endParaRPr lang="ar-EG"/>
          </a:p>
        </p:txBody>
      </p:sp>
      <p:sp>
        <p:nvSpPr>
          <p:cNvPr id="23" name="Freeform 23"/>
          <p:cNvSpPr/>
          <p:nvPr/>
        </p:nvSpPr>
        <p:spPr>
          <a:xfrm>
            <a:off x="1758464" y="4604375"/>
            <a:ext cx="3368350" cy="1085693"/>
          </a:xfrm>
          <a:custGeom>
            <a:avLst/>
            <a:gdLst/>
            <a:ahLst/>
            <a:cxnLst/>
            <a:rect l="l" t="t" r="r" b="b"/>
            <a:pathLst>
              <a:path w="3368350" h="1085693">
                <a:moveTo>
                  <a:pt x="0" y="0"/>
                </a:moveTo>
                <a:lnTo>
                  <a:pt x="3368350" y="0"/>
                </a:lnTo>
                <a:lnTo>
                  <a:pt x="3368350" y="1085693"/>
                </a:lnTo>
                <a:lnTo>
                  <a:pt x="0" y="1085693"/>
                </a:lnTo>
                <a:lnTo>
                  <a:pt x="0" y="0"/>
                </a:lnTo>
                <a:close/>
              </a:path>
            </a:pathLst>
          </a:custGeom>
          <a:blipFill>
            <a:blip r:embed="rId7"/>
            <a:stretch>
              <a:fillRect t="-4976" b="-1235"/>
            </a:stretch>
          </a:blipFill>
        </p:spPr>
        <p:txBody>
          <a:bodyPr/>
          <a:lstStyle/>
          <a:p>
            <a:endParaRPr lang="ar-EG"/>
          </a:p>
        </p:txBody>
      </p:sp>
      <p:sp>
        <p:nvSpPr>
          <p:cNvPr id="24" name="Freeform 24"/>
          <p:cNvSpPr/>
          <p:nvPr/>
        </p:nvSpPr>
        <p:spPr>
          <a:xfrm>
            <a:off x="11425720" y="2895020"/>
            <a:ext cx="2928988" cy="1705634"/>
          </a:xfrm>
          <a:custGeom>
            <a:avLst/>
            <a:gdLst/>
            <a:ahLst/>
            <a:cxnLst/>
            <a:rect l="l" t="t" r="r" b="b"/>
            <a:pathLst>
              <a:path w="2928988" h="1705634">
                <a:moveTo>
                  <a:pt x="0" y="0"/>
                </a:moveTo>
                <a:lnTo>
                  <a:pt x="2928988" y="0"/>
                </a:lnTo>
                <a:lnTo>
                  <a:pt x="2928988" y="1705633"/>
                </a:lnTo>
                <a:lnTo>
                  <a:pt x="0" y="1705633"/>
                </a:lnTo>
                <a:lnTo>
                  <a:pt x="0" y="0"/>
                </a:lnTo>
                <a:close/>
              </a:path>
            </a:pathLst>
          </a:custGeom>
          <a:blipFill>
            <a:blip r:embed="rId8"/>
            <a:stretch>
              <a:fillRect b="-28171"/>
            </a:stretch>
          </a:blipFill>
        </p:spPr>
        <p:txBody>
          <a:bodyPr/>
          <a:lstStyle/>
          <a:p>
            <a:endParaRPr lang="ar-EG"/>
          </a:p>
        </p:txBody>
      </p:sp>
      <p:sp>
        <p:nvSpPr>
          <p:cNvPr id="25" name="Freeform 25"/>
          <p:cNvSpPr/>
          <p:nvPr/>
        </p:nvSpPr>
        <p:spPr>
          <a:xfrm>
            <a:off x="6852131" y="5511357"/>
            <a:ext cx="3062828" cy="1708225"/>
          </a:xfrm>
          <a:custGeom>
            <a:avLst/>
            <a:gdLst/>
            <a:ahLst/>
            <a:cxnLst/>
            <a:rect l="l" t="t" r="r" b="b"/>
            <a:pathLst>
              <a:path w="3062828" h="1708225">
                <a:moveTo>
                  <a:pt x="0" y="0"/>
                </a:moveTo>
                <a:lnTo>
                  <a:pt x="3062828" y="0"/>
                </a:lnTo>
                <a:lnTo>
                  <a:pt x="3062828" y="1708224"/>
                </a:lnTo>
                <a:lnTo>
                  <a:pt x="0" y="1708224"/>
                </a:lnTo>
                <a:lnTo>
                  <a:pt x="0" y="0"/>
                </a:lnTo>
                <a:close/>
              </a:path>
            </a:pathLst>
          </a:custGeom>
          <a:blipFill>
            <a:blip r:embed="rId9"/>
            <a:stretch>
              <a:fillRect t="-514" b="-514"/>
            </a:stretch>
          </a:blipFill>
        </p:spPr>
        <p:txBody>
          <a:bodyPr/>
          <a:lstStyle/>
          <a:p>
            <a:endParaRPr lang="ar-EG"/>
          </a:p>
        </p:txBody>
      </p:sp>
      <p:sp>
        <p:nvSpPr>
          <p:cNvPr id="26" name="Freeform 26"/>
          <p:cNvSpPr/>
          <p:nvPr/>
        </p:nvSpPr>
        <p:spPr>
          <a:xfrm>
            <a:off x="11206039" y="4887307"/>
            <a:ext cx="3368350" cy="1163062"/>
          </a:xfrm>
          <a:custGeom>
            <a:avLst/>
            <a:gdLst/>
            <a:ahLst/>
            <a:cxnLst/>
            <a:rect l="l" t="t" r="r" b="b"/>
            <a:pathLst>
              <a:path w="3368350" h="1163062">
                <a:moveTo>
                  <a:pt x="0" y="0"/>
                </a:moveTo>
                <a:lnTo>
                  <a:pt x="3368350" y="0"/>
                </a:lnTo>
                <a:lnTo>
                  <a:pt x="3368350" y="1163062"/>
                </a:lnTo>
                <a:lnTo>
                  <a:pt x="0" y="1163062"/>
                </a:lnTo>
                <a:lnTo>
                  <a:pt x="0" y="0"/>
                </a:lnTo>
                <a:close/>
              </a:path>
            </a:pathLst>
          </a:custGeom>
          <a:blipFill>
            <a:blip r:embed="rId10"/>
            <a:stretch>
              <a:fillRect/>
            </a:stretch>
          </a:blipFill>
        </p:spPr>
        <p:txBody>
          <a:bodyPr/>
          <a:lstStyle/>
          <a:p>
            <a:endParaRPr lang="ar-EG"/>
          </a:p>
        </p:txBody>
      </p:sp>
      <p:sp>
        <p:nvSpPr>
          <p:cNvPr id="27" name="Freeform 27"/>
          <p:cNvSpPr/>
          <p:nvPr/>
        </p:nvSpPr>
        <p:spPr>
          <a:xfrm>
            <a:off x="6852131" y="7394571"/>
            <a:ext cx="3062828" cy="1236911"/>
          </a:xfrm>
          <a:custGeom>
            <a:avLst/>
            <a:gdLst/>
            <a:ahLst/>
            <a:cxnLst/>
            <a:rect l="l" t="t" r="r" b="b"/>
            <a:pathLst>
              <a:path w="3062828" h="1236911">
                <a:moveTo>
                  <a:pt x="0" y="0"/>
                </a:moveTo>
                <a:lnTo>
                  <a:pt x="3062828" y="0"/>
                </a:lnTo>
                <a:lnTo>
                  <a:pt x="3062828" y="1236912"/>
                </a:lnTo>
                <a:lnTo>
                  <a:pt x="0" y="1236912"/>
                </a:lnTo>
                <a:lnTo>
                  <a:pt x="0" y="0"/>
                </a:lnTo>
                <a:close/>
              </a:path>
            </a:pathLst>
          </a:custGeom>
          <a:blipFill>
            <a:blip r:embed="rId11"/>
            <a:stretch>
              <a:fillRect/>
            </a:stretch>
          </a:blipFill>
        </p:spPr>
        <p:txBody>
          <a:bodyPr/>
          <a:lstStyle/>
          <a:p>
            <a:endParaRPr lang="ar-E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1434" y="1280851"/>
            <a:ext cx="16865133" cy="8475176"/>
            <a:chOff x="0" y="0"/>
            <a:chExt cx="4441846" cy="2232145"/>
          </a:xfrm>
        </p:grpSpPr>
        <p:sp>
          <p:nvSpPr>
            <p:cNvPr id="3" name="Freeform 3"/>
            <p:cNvSpPr/>
            <p:nvPr/>
          </p:nvSpPr>
          <p:spPr>
            <a:xfrm>
              <a:off x="0" y="0"/>
              <a:ext cx="4441846" cy="2232145"/>
            </a:xfrm>
            <a:custGeom>
              <a:avLst/>
              <a:gdLst/>
              <a:ahLst/>
              <a:cxnLst/>
              <a:rect l="l" t="t" r="r" b="b"/>
              <a:pathLst>
                <a:path w="4441846" h="2232145">
                  <a:moveTo>
                    <a:pt x="5050" y="0"/>
                  </a:moveTo>
                  <a:lnTo>
                    <a:pt x="4436796" y="0"/>
                  </a:lnTo>
                  <a:cubicBezTo>
                    <a:pt x="4439585" y="0"/>
                    <a:pt x="4441846" y="2261"/>
                    <a:pt x="4441846" y="5050"/>
                  </a:cubicBezTo>
                  <a:lnTo>
                    <a:pt x="4441846" y="2227095"/>
                  </a:lnTo>
                  <a:cubicBezTo>
                    <a:pt x="4441846" y="2229884"/>
                    <a:pt x="4439585" y="2232145"/>
                    <a:pt x="4436796" y="2232145"/>
                  </a:cubicBezTo>
                  <a:lnTo>
                    <a:pt x="5050" y="2232145"/>
                  </a:lnTo>
                  <a:cubicBezTo>
                    <a:pt x="2261" y="2232145"/>
                    <a:pt x="0" y="2229884"/>
                    <a:pt x="0" y="2227095"/>
                  </a:cubicBezTo>
                  <a:lnTo>
                    <a:pt x="0" y="5050"/>
                  </a:lnTo>
                  <a:cubicBezTo>
                    <a:pt x="0" y="2261"/>
                    <a:pt x="2261" y="0"/>
                    <a:pt x="5050" y="0"/>
                  </a:cubicBezTo>
                  <a:close/>
                </a:path>
              </a:pathLst>
            </a:custGeom>
            <a:solidFill>
              <a:srgbClr val="000000">
                <a:alpha val="0"/>
              </a:srgbClr>
            </a:solidFill>
            <a:ln w="57150" cap="sq">
              <a:solidFill>
                <a:srgbClr val="084C6E"/>
              </a:solidFill>
              <a:prstDash val="solid"/>
              <a:miter/>
            </a:ln>
          </p:spPr>
          <p:txBody>
            <a:bodyPr/>
            <a:lstStyle/>
            <a:p>
              <a:endParaRPr lang="ar-EG"/>
            </a:p>
          </p:txBody>
        </p:sp>
        <p:sp>
          <p:nvSpPr>
            <p:cNvPr id="4" name="TextBox 4"/>
            <p:cNvSpPr txBox="1"/>
            <p:nvPr/>
          </p:nvSpPr>
          <p:spPr>
            <a:xfrm>
              <a:off x="0" y="-28575"/>
              <a:ext cx="4441846" cy="2260720"/>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3780054" y="2610160"/>
            <a:ext cx="10727892" cy="1066767"/>
          </a:xfrm>
          <a:prstGeom prst="rect">
            <a:avLst/>
          </a:prstGeom>
        </p:spPr>
        <p:txBody>
          <a:bodyPr lIns="0" tIns="0" rIns="0" bIns="0" rtlCol="0" anchor="t">
            <a:spAutoFit/>
          </a:bodyPr>
          <a:lstStyle/>
          <a:p>
            <a:pPr marL="0" lvl="0" indent="0" algn="ctr">
              <a:lnSpc>
                <a:spcPts val="7685"/>
              </a:lnSpc>
              <a:spcBef>
                <a:spcPct val="0"/>
              </a:spcBef>
            </a:pPr>
            <a:r>
              <a:rPr lang="en-US" sz="6404">
                <a:solidFill>
                  <a:srgbClr val="38B6FF"/>
                </a:solidFill>
                <a:latin typeface="Codec Pro Bold"/>
              </a:rPr>
              <a:t>PROBLEM DEFINITION</a:t>
            </a:r>
          </a:p>
        </p:txBody>
      </p:sp>
      <p:grpSp>
        <p:nvGrpSpPr>
          <p:cNvPr id="6" name="Group 6"/>
          <p:cNvGrpSpPr/>
          <p:nvPr/>
        </p:nvGrpSpPr>
        <p:grpSpPr>
          <a:xfrm>
            <a:off x="15701606" y="1865764"/>
            <a:ext cx="1240428" cy="294111"/>
            <a:chOff x="0" y="0"/>
            <a:chExt cx="1653904" cy="392148"/>
          </a:xfrm>
        </p:grpSpPr>
        <p:grpSp>
          <p:nvGrpSpPr>
            <p:cNvPr id="7" name="Group 7"/>
            <p:cNvGrpSpPr/>
            <p:nvPr/>
          </p:nvGrpSpPr>
          <p:grpSpPr>
            <a:xfrm>
              <a:off x="1261756" y="0"/>
              <a:ext cx="392148" cy="39214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430"/>
                  </a:lnSpc>
                </a:pPr>
                <a:endParaRPr/>
              </a:p>
            </p:txBody>
          </p:sp>
        </p:grpSp>
        <p:grpSp>
          <p:nvGrpSpPr>
            <p:cNvPr id="10" name="Group 10"/>
            <p:cNvGrpSpPr/>
            <p:nvPr/>
          </p:nvGrpSpPr>
          <p:grpSpPr>
            <a:xfrm>
              <a:off x="633448" y="0"/>
              <a:ext cx="392148" cy="39214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430"/>
                  </a:lnSpc>
                </a:pPr>
                <a:endParaRPr/>
              </a:p>
            </p:txBody>
          </p:sp>
        </p:grpSp>
        <p:grpSp>
          <p:nvGrpSpPr>
            <p:cNvPr id="13" name="Group 13"/>
            <p:cNvGrpSpPr/>
            <p:nvPr/>
          </p:nvGrpSpPr>
          <p:grpSpPr>
            <a:xfrm>
              <a:off x="0" y="0"/>
              <a:ext cx="392148" cy="39214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ar-EG"/>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430"/>
                  </a:lnSpc>
                </a:pPr>
                <a:endParaRPr/>
              </a:p>
            </p:txBody>
          </p:sp>
        </p:grpSp>
      </p:grpSp>
      <p:sp>
        <p:nvSpPr>
          <p:cNvPr id="16" name="Freeform 16"/>
          <p:cNvSpPr/>
          <p:nvPr/>
        </p:nvSpPr>
        <p:spPr>
          <a:xfrm>
            <a:off x="16942034" y="394167"/>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17" name="Freeform 17"/>
          <p:cNvSpPr/>
          <p:nvPr/>
        </p:nvSpPr>
        <p:spPr>
          <a:xfrm flipH="1">
            <a:off x="711434" y="394167"/>
            <a:ext cx="634533" cy="634533"/>
          </a:xfrm>
          <a:custGeom>
            <a:avLst/>
            <a:gdLst/>
            <a:ahLst/>
            <a:cxnLst/>
            <a:rect l="l" t="t" r="r" b="b"/>
            <a:pathLst>
              <a:path w="634533" h="634533">
                <a:moveTo>
                  <a:pt x="634532" y="0"/>
                </a:moveTo>
                <a:lnTo>
                  <a:pt x="0" y="0"/>
                </a:lnTo>
                <a:lnTo>
                  <a:pt x="0" y="634533"/>
                </a:lnTo>
                <a:lnTo>
                  <a:pt x="634532" y="634533"/>
                </a:lnTo>
                <a:lnTo>
                  <a:pt x="63453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18" name="TextBox 18"/>
          <p:cNvSpPr txBox="1"/>
          <p:nvPr/>
        </p:nvSpPr>
        <p:spPr>
          <a:xfrm>
            <a:off x="2840094" y="3838885"/>
            <a:ext cx="12607812" cy="4925568"/>
          </a:xfrm>
          <a:prstGeom prst="rect">
            <a:avLst/>
          </a:prstGeom>
        </p:spPr>
        <p:txBody>
          <a:bodyPr lIns="0" tIns="0" rIns="0" bIns="0" rtlCol="0" anchor="t">
            <a:spAutoFit/>
          </a:bodyPr>
          <a:lstStyle/>
          <a:p>
            <a:pPr>
              <a:lnSpc>
                <a:spcPts val="4895"/>
              </a:lnSpc>
            </a:pPr>
            <a:r>
              <a:rPr lang="en-US" sz="3399">
                <a:solidFill>
                  <a:srgbClr val="084C6E"/>
                </a:solidFill>
                <a:latin typeface="Open Sauce"/>
              </a:rPr>
              <a:t>The objective of this project is to develop a robust facial expression recognition system using Convolutional Neural Networks (CNNs). Facial expression recognition plays a vital role in various applications, including human-computer interaction, emotion analysis, and affective computing. The goal is to accurately classify facial expressions into predefined emotion categories such as happiness, sadness, anger, surprise, disgust, fear, and neutral.</a:t>
            </a:r>
          </a:p>
        </p:txBody>
      </p:sp>
      <p:sp>
        <p:nvSpPr>
          <p:cNvPr id="19" name="AutoShape 19"/>
          <p:cNvSpPr/>
          <p:nvPr/>
        </p:nvSpPr>
        <p:spPr>
          <a:xfrm>
            <a:off x="2570549" y="2441107"/>
            <a:ext cx="13146901" cy="0"/>
          </a:xfrm>
          <a:prstGeom prst="line">
            <a:avLst/>
          </a:prstGeom>
          <a:ln w="57150" cap="flat">
            <a:solidFill>
              <a:srgbClr val="084C6E"/>
            </a:solidFill>
            <a:prstDash val="solid"/>
            <a:headEnd type="none" w="sm" len="sm"/>
            <a:tailEnd type="none" w="sm" len="sm"/>
          </a:ln>
        </p:spPr>
        <p:txBody>
          <a:bodyPr/>
          <a:lstStyle/>
          <a:p>
            <a:endParaRPr lang="ar-EG"/>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724619" y="1028700"/>
            <a:ext cx="15851947" cy="8577948"/>
            <a:chOff x="0" y="0"/>
            <a:chExt cx="4174998" cy="2259213"/>
          </a:xfrm>
        </p:grpSpPr>
        <p:sp>
          <p:nvSpPr>
            <p:cNvPr id="3" name="Freeform 3"/>
            <p:cNvSpPr/>
            <p:nvPr/>
          </p:nvSpPr>
          <p:spPr>
            <a:xfrm>
              <a:off x="0" y="0"/>
              <a:ext cx="4174998" cy="2259213"/>
            </a:xfrm>
            <a:custGeom>
              <a:avLst/>
              <a:gdLst/>
              <a:ahLst/>
              <a:cxnLst/>
              <a:rect l="l" t="t" r="r" b="b"/>
              <a:pathLst>
                <a:path w="4174998" h="2259213">
                  <a:moveTo>
                    <a:pt x="16117" y="0"/>
                  </a:moveTo>
                  <a:lnTo>
                    <a:pt x="4158881" y="0"/>
                  </a:lnTo>
                  <a:cubicBezTo>
                    <a:pt x="4163156" y="0"/>
                    <a:pt x="4167255" y="1698"/>
                    <a:pt x="4170278" y="4721"/>
                  </a:cubicBezTo>
                  <a:cubicBezTo>
                    <a:pt x="4173300" y="7743"/>
                    <a:pt x="4174998" y="11842"/>
                    <a:pt x="4174998" y="16117"/>
                  </a:cubicBezTo>
                  <a:lnTo>
                    <a:pt x="4174998" y="2243096"/>
                  </a:lnTo>
                  <a:cubicBezTo>
                    <a:pt x="4174998" y="2247370"/>
                    <a:pt x="4173300" y="2251470"/>
                    <a:pt x="4170278" y="2254492"/>
                  </a:cubicBezTo>
                  <a:cubicBezTo>
                    <a:pt x="4167255" y="2257515"/>
                    <a:pt x="4163156" y="2259213"/>
                    <a:pt x="4158881" y="2259213"/>
                  </a:cubicBezTo>
                  <a:lnTo>
                    <a:pt x="16117" y="2259213"/>
                  </a:lnTo>
                  <a:cubicBezTo>
                    <a:pt x="11842" y="2259213"/>
                    <a:pt x="7743" y="2257515"/>
                    <a:pt x="4721" y="2254492"/>
                  </a:cubicBezTo>
                  <a:cubicBezTo>
                    <a:pt x="1698" y="2251470"/>
                    <a:pt x="0" y="2247370"/>
                    <a:pt x="0" y="2243096"/>
                  </a:cubicBezTo>
                  <a:lnTo>
                    <a:pt x="0" y="16117"/>
                  </a:lnTo>
                  <a:cubicBezTo>
                    <a:pt x="0" y="11842"/>
                    <a:pt x="1698" y="7743"/>
                    <a:pt x="4721" y="4721"/>
                  </a:cubicBezTo>
                  <a:cubicBezTo>
                    <a:pt x="7743" y="1698"/>
                    <a:pt x="11842" y="0"/>
                    <a:pt x="16117"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ar-EG"/>
            </a:p>
          </p:txBody>
        </p:sp>
        <p:sp>
          <p:nvSpPr>
            <p:cNvPr id="4" name="TextBox 4"/>
            <p:cNvSpPr txBox="1"/>
            <p:nvPr/>
          </p:nvSpPr>
          <p:spPr>
            <a:xfrm>
              <a:off x="0" y="-47625"/>
              <a:ext cx="4174998" cy="2306838"/>
            </a:xfrm>
            <a:prstGeom prst="rect">
              <a:avLst/>
            </a:prstGeom>
          </p:spPr>
          <p:txBody>
            <a:bodyPr lIns="50800" tIns="50800" rIns="50800" bIns="50800" rtlCol="0" anchor="ctr"/>
            <a:lstStyle/>
            <a:p>
              <a:pPr>
                <a:lnSpc>
                  <a:spcPts val="3709"/>
                </a:lnSpc>
              </a:pPr>
              <a:r>
                <a:rPr lang="en-US" sz="2649">
                  <a:solidFill>
                    <a:srgbClr val="000000"/>
                  </a:solidFill>
                  <a:latin typeface="Open Sauce"/>
                </a:rPr>
                <a:t>What's the future work??</a:t>
              </a:r>
            </a:p>
            <a:p>
              <a:pPr>
                <a:lnSpc>
                  <a:spcPts val="3709"/>
                </a:lnSpc>
              </a:pPr>
              <a:r>
                <a:rPr lang="en-US" sz="2649">
                  <a:solidFill>
                    <a:srgbClr val="000000"/>
                  </a:solidFill>
                  <a:latin typeface="Open Sauce"/>
                </a:rPr>
                <a:t>The first step in the future work should be improving accuracy and robustness of the system:</a:t>
              </a:r>
            </a:p>
            <a:p>
              <a:pPr marL="572134" lvl="1" indent="-286067">
                <a:lnSpc>
                  <a:spcPts val="3709"/>
                </a:lnSpc>
                <a:buFont typeface="Arial"/>
                <a:buChar char="•"/>
              </a:pPr>
              <a:r>
                <a:rPr lang="en-US" sz="2649">
                  <a:solidFill>
                    <a:srgbClr val="000000"/>
                  </a:solidFill>
                  <a:latin typeface="Open Sauce"/>
                </a:rPr>
                <a:t>Larger and more diverse datasets: Train on data that better reflects real-world variability in age, ethnicity, gender, and environmental conditions.</a:t>
              </a:r>
            </a:p>
            <a:p>
              <a:pPr marL="572134" lvl="1" indent="-286067">
                <a:lnSpc>
                  <a:spcPts val="3709"/>
                </a:lnSpc>
                <a:buFont typeface="Arial"/>
                <a:buChar char="•"/>
              </a:pPr>
              <a:r>
                <a:rPr lang="en-US" sz="2649">
                  <a:solidFill>
                    <a:srgbClr val="000000"/>
                  </a:solidFill>
                  <a:latin typeface="Open Sauce"/>
                </a:rPr>
                <a:t>Advanced model architectures: Explore deeper neural networks, ensemble methods, or attention mechanisms to capture finer details and context in facial expressions.</a:t>
              </a:r>
            </a:p>
            <a:p>
              <a:pPr marL="572134" lvl="1" indent="-286067">
                <a:lnSpc>
                  <a:spcPts val="3709"/>
                </a:lnSpc>
                <a:buFont typeface="Arial"/>
                <a:buChar char="•"/>
              </a:pPr>
              <a:r>
                <a:rPr lang="en-US" sz="2649">
                  <a:solidFill>
                    <a:srgbClr val="000000"/>
                  </a:solidFill>
                  <a:latin typeface="Open Sauce"/>
                </a:rPr>
                <a:t>Dynamic feature extraction: Develop adaptive methods that extract features based on specific emotions or contextual factors.</a:t>
              </a:r>
            </a:p>
            <a:p>
              <a:pPr marL="572134" lvl="1" indent="-286067">
                <a:lnSpc>
                  <a:spcPts val="3709"/>
                </a:lnSpc>
                <a:buFont typeface="Arial"/>
                <a:buChar char="•"/>
              </a:pPr>
              <a:r>
                <a:rPr lang="en-US" sz="2649">
                  <a:solidFill>
                    <a:srgbClr val="000000"/>
                  </a:solidFill>
                  <a:latin typeface="Open Sauce"/>
                </a:rPr>
                <a:t>Data augmantation to solve imbalance problem</a:t>
              </a:r>
            </a:p>
            <a:p>
              <a:pPr>
                <a:lnSpc>
                  <a:spcPts val="3709"/>
                </a:lnSpc>
              </a:pPr>
              <a:r>
                <a:rPr lang="en-US" sz="2649">
                  <a:solidFill>
                    <a:srgbClr val="000000"/>
                  </a:solidFill>
                  <a:latin typeface="Open Sauce"/>
                </a:rPr>
                <a:t>And not only improving accuracy, but also expanding beyond basic emotions:</a:t>
              </a:r>
            </a:p>
            <a:p>
              <a:pPr marL="572134" lvl="1" indent="-286067">
                <a:lnSpc>
                  <a:spcPts val="3709"/>
                </a:lnSpc>
                <a:buFont typeface="Arial"/>
                <a:buChar char="•"/>
              </a:pPr>
              <a:r>
                <a:rPr lang="en-US" sz="2649">
                  <a:solidFill>
                    <a:srgbClr val="000000"/>
                  </a:solidFill>
                  <a:latin typeface="Open Sauce"/>
                </a:rPr>
                <a:t>Micro-expressions: Recognize subtle, fleeting expressions that can reveal hidden emotions or deception.</a:t>
              </a:r>
            </a:p>
            <a:p>
              <a:pPr marL="572134" lvl="1" indent="-286067">
                <a:lnSpc>
                  <a:spcPts val="3709"/>
                </a:lnSpc>
                <a:buFont typeface="Arial"/>
                <a:buChar char="•"/>
              </a:pPr>
              <a:r>
                <a:rPr lang="en-US" sz="2649">
                  <a:solidFill>
                    <a:srgbClr val="000000"/>
                  </a:solidFill>
                  <a:latin typeface="Open Sauce"/>
                </a:rPr>
                <a:t>Complex emotional states: Differentiate between nuanced emotions like amusement, contempt, or frustration.</a:t>
              </a:r>
            </a:p>
            <a:p>
              <a:pPr marL="572134" lvl="1" indent="-286067">
                <a:lnSpc>
                  <a:spcPts val="3709"/>
                </a:lnSpc>
                <a:buFont typeface="Arial"/>
                <a:buChar char="•"/>
              </a:pPr>
              <a:r>
                <a:rPr lang="en-US" sz="2649">
                  <a:solidFill>
                    <a:srgbClr val="000000"/>
                  </a:solidFill>
                  <a:latin typeface="Open Sauce"/>
                </a:rPr>
                <a:t>Cultural considerations: Adapt the model to recognize emotion expressions across different cultures.</a:t>
              </a:r>
            </a:p>
            <a:p>
              <a:pPr>
                <a:lnSpc>
                  <a:spcPts val="3709"/>
                </a:lnSpc>
              </a:pPr>
              <a:endParaRPr lang="en-US" sz="2649">
                <a:solidFill>
                  <a:srgbClr val="000000"/>
                </a:solidFill>
                <a:latin typeface="Open Sauce"/>
              </a:endParaRPr>
            </a:p>
          </p:txBody>
        </p:sp>
      </p:grpSp>
      <p:sp>
        <p:nvSpPr>
          <p:cNvPr id="5" name="Freeform 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6" name="Freeform 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7" name="Group 7"/>
          <p:cNvGrpSpPr/>
          <p:nvPr/>
        </p:nvGrpSpPr>
        <p:grpSpPr>
          <a:xfrm>
            <a:off x="6748150" y="324974"/>
            <a:ext cx="5359405" cy="1407452"/>
            <a:chOff x="0" y="0"/>
            <a:chExt cx="7145873" cy="1876603"/>
          </a:xfrm>
        </p:grpSpPr>
        <p:grpSp>
          <p:nvGrpSpPr>
            <p:cNvPr id="8" name="Group 8"/>
            <p:cNvGrpSpPr/>
            <p:nvPr/>
          </p:nvGrpSpPr>
          <p:grpSpPr>
            <a:xfrm>
              <a:off x="0" y="0"/>
              <a:ext cx="7145873" cy="1876603"/>
              <a:chOff x="0" y="0"/>
              <a:chExt cx="1411530" cy="370687"/>
            </a:xfrm>
          </p:grpSpPr>
          <p:sp>
            <p:nvSpPr>
              <p:cNvPr id="9" name="Freeform 9"/>
              <p:cNvSpPr/>
              <p:nvPr/>
            </p:nvSpPr>
            <p:spPr>
              <a:xfrm>
                <a:off x="0" y="0"/>
                <a:ext cx="1411531" cy="370687"/>
              </a:xfrm>
              <a:custGeom>
                <a:avLst/>
                <a:gdLst/>
                <a:ahLst/>
                <a:cxnLst/>
                <a:rect l="l" t="t" r="r" b="b"/>
                <a:pathLst>
                  <a:path w="1411531" h="370687">
                    <a:moveTo>
                      <a:pt x="37558" y="0"/>
                    </a:moveTo>
                    <a:lnTo>
                      <a:pt x="1373972" y="0"/>
                    </a:lnTo>
                    <a:cubicBezTo>
                      <a:pt x="1394715" y="0"/>
                      <a:pt x="1411531" y="16815"/>
                      <a:pt x="1411531" y="37558"/>
                    </a:cubicBezTo>
                    <a:lnTo>
                      <a:pt x="1411531" y="333129"/>
                    </a:lnTo>
                    <a:cubicBezTo>
                      <a:pt x="1411531" y="343090"/>
                      <a:pt x="1407573" y="352643"/>
                      <a:pt x="1400530" y="359686"/>
                    </a:cubicBezTo>
                    <a:cubicBezTo>
                      <a:pt x="1393486" y="366730"/>
                      <a:pt x="1383933" y="370687"/>
                      <a:pt x="1373972" y="370687"/>
                    </a:cubicBezTo>
                    <a:lnTo>
                      <a:pt x="37558" y="370687"/>
                    </a:lnTo>
                    <a:cubicBezTo>
                      <a:pt x="16815" y="370687"/>
                      <a:pt x="0" y="353872"/>
                      <a:pt x="0" y="333129"/>
                    </a:cubicBezTo>
                    <a:lnTo>
                      <a:pt x="0" y="37558"/>
                    </a:lnTo>
                    <a:cubicBezTo>
                      <a:pt x="0" y="16815"/>
                      <a:pt x="16815" y="0"/>
                      <a:pt x="37558"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ar-EG"/>
              </a:p>
            </p:txBody>
          </p:sp>
          <p:sp>
            <p:nvSpPr>
              <p:cNvPr id="10" name="TextBox 10"/>
              <p:cNvSpPr txBox="1"/>
              <p:nvPr/>
            </p:nvSpPr>
            <p:spPr>
              <a:xfrm>
                <a:off x="0" y="-28575"/>
                <a:ext cx="1411530" cy="399262"/>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1" name="TextBox 11"/>
            <p:cNvSpPr txBox="1"/>
            <p:nvPr/>
          </p:nvSpPr>
          <p:spPr>
            <a:xfrm>
              <a:off x="104566" y="338352"/>
              <a:ext cx="7041307" cy="1193624"/>
            </a:xfrm>
            <a:prstGeom prst="rect">
              <a:avLst/>
            </a:prstGeom>
          </p:spPr>
          <p:txBody>
            <a:bodyPr lIns="0" tIns="0" rIns="0" bIns="0" rtlCol="0" anchor="t">
              <a:spAutoFit/>
            </a:bodyPr>
            <a:lstStyle/>
            <a:p>
              <a:pPr marL="0" lvl="0" indent="0" algn="ctr">
                <a:lnSpc>
                  <a:spcPts val="6661"/>
                </a:lnSpc>
                <a:spcBef>
                  <a:spcPct val="0"/>
                </a:spcBef>
              </a:pPr>
              <a:r>
                <a:rPr lang="en-US" sz="5551">
                  <a:solidFill>
                    <a:srgbClr val="084C6E"/>
                  </a:solidFill>
                  <a:latin typeface="Codec Pro Bold"/>
                </a:rPr>
                <a:t>FUTURE WORK</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76874" y="3257260"/>
            <a:ext cx="9914488" cy="6339647"/>
            <a:chOff x="0" y="0"/>
            <a:chExt cx="2821268" cy="1804011"/>
          </a:xfrm>
        </p:grpSpPr>
        <p:sp>
          <p:nvSpPr>
            <p:cNvPr id="3" name="Freeform 3"/>
            <p:cNvSpPr/>
            <p:nvPr/>
          </p:nvSpPr>
          <p:spPr>
            <a:xfrm>
              <a:off x="0" y="0"/>
              <a:ext cx="2821268" cy="1804011"/>
            </a:xfrm>
            <a:custGeom>
              <a:avLst/>
              <a:gdLst/>
              <a:ahLst/>
              <a:cxnLst/>
              <a:rect l="l" t="t" r="r" b="b"/>
              <a:pathLst>
                <a:path w="2821268" h="1804011">
                  <a:moveTo>
                    <a:pt x="20303" y="0"/>
                  </a:moveTo>
                  <a:lnTo>
                    <a:pt x="2800966" y="0"/>
                  </a:lnTo>
                  <a:cubicBezTo>
                    <a:pt x="2806350" y="0"/>
                    <a:pt x="2811514" y="2139"/>
                    <a:pt x="2815322" y="5946"/>
                  </a:cubicBezTo>
                  <a:cubicBezTo>
                    <a:pt x="2819129" y="9754"/>
                    <a:pt x="2821268" y="14918"/>
                    <a:pt x="2821268" y="20303"/>
                  </a:cubicBezTo>
                  <a:lnTo>
                    <a:pt x="2821268" y="1783708"/>
                  </a:lnTo>
                  <a:cubicBezTo>
                    <a:pt x="2821268" y="1794921"/>
                    <a:pt x="2812179" y="1804011"/>
                    <a:pt x="2800966" y="1804011"/>
                  </a:cubicBezTo>
                  <a:lnTo>
                    <a:pt x="20303" y="1804011"/>
                  </a:lnTo>
                  <a:cubicBezTo>
                    <a:pt x="9090" y="1804011"/>
                    <a:pt x="0" y="1794921"/>
                    <a:pt x="0" y="1783708"/>
                  </a:cubicBezTo>
                  <a:lnTo>
                    <a:pt x="0" y="20303"/>
                  </a:lnTo>
                  <a:cubicBezTo>
                    <a:pt x="0" y="9090"/>
                    <a:pt x="9090" y="0"/>
                    <a:pt x="20303" y="0"/>
                  </a:cubicBezTo>
                  <a:close/>
                </a:path>
              </a:pathLst>
            </a:custGeom>
            <a:solidFill>
              <a:srgbClr val="FFFFFF"/>
            </a:solidFill>
            <a:ln w="19050" cap="rnd">
              <a:solidFill>
                <a:srgbClr val="084C6E"/>
              </a:solidFill>
              <a:prstDash val="solid"/>
              <a:round/>
            </a:ln>
          </p:spPr>
          <p:txBody>
            <a:bodyPr/>
            <a:lstStyle/>
            <a:p>
              <a:endParaRPr lang="ar-EG" dirty="0"/>
            </a:p>
          </p:txBody>
        </p:sp>
        <p:sp>
          <p:nvSpPr>
            <p:cNvPr id="4" name="TextBox 4"/>
            <p:cNvSpPr txBox="1"/>
            <p:nvPr/>
          </p:nvSpPr>
          <p:spPr>
            <a:xfrm>
              <a:off x="0" y="-28575"/>
              <a:ext cx="2821268" cy="1832586"/>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5" name="TextBox 5"/>
          <p:cNvSpPr txBox="1"/>
          <p:nvPr/>
        </p:nvSpPr>
        <p:spPr>
          <a:xfrm>
            <a:off x="772820" y="1697117"/>
            <a:ext cx="6242584" cy="914400"/>
          </a:xfrm>
          <a:prstGeom prst="rect">
            <a:avLst/>
          </a:prstGeom>
        </p:spPr>
        <p:txBody>
          <a:bodyPr lIns="0" tIns="0" rIns="0" bIns="0" rtlCol="0" anchor="t">
            <a:spAutoFit/>
          </a:bodyPr>
          <a:lstStyle/>
          <a:p>
            <a:pPr marL="0" lvl="0" indent="0">
              <a:lnSpc>
                <a:spcPts val="6661"/>
              </a:lnSpc>
              <a:spcBef>
                <a:spcPct val="0"/>
              </a:spcBef>
            </a:pPr>
            <a:r>
              <a:rPr lang="en-US" sz="5551">
                <a:solidFill>
                  <a:srgbClr val="084C6E"/>
                </a:solidFill>
                <a:latin typeface="Codec Pro Bold"/>
              </a:rPr>
              <a:t>TEAM MEMBERS:</a:t>
            </a:r>
          </a:p>
        </p:txBody>
      </p:sp>
      <p:sp>
        <p:nvSpPr>
          <p:cNvPr id="6" name="Freeform 6"/>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7" name="Freeform 7"/>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8" name="TextBox 8"/>
          <p:cNvSpPr txBox="1"/>
          <p:nvPr/>
        </p:nvSpPr>
        <p:spPr>
          <a:xfrm>
            <a:off x="585489" y="3540466"/>
            <a:ext cx="5999967" cy="615622"/>
          </a:xfrm>
          <a:prstGeom prst="rect">
            <a:avLst/>
          </a:prstGeom>
        </p:spPr>
        <p:txBody>
          <a:bodyPr lIns="0" tIns="0" rIns="0" bIns="0" rtlCol="0" anchor="t">
            <a:spAutoFit/>
          </a:bodyPr>
          <a:lstStyle/>
          <a:p>
            <a:pPr algn="just">
              <a:lnSpc>
                <a:spcPts val="4439"/>
              </a:lnSpc>
            </a:pPr>
            <a:r>
              <a:rPr lang="en-US" sz="3551">
                <a:solidFill>
                  <a:srgbClr val="084C6E"/>
                </a:solidFill>
                <a:latin typeface="Codec Pro Bold"/>
              </a:rPr>
              <a:t>Mohammed Ehab Mansour</a:t>
            </a:r>
          </a:p>
        </p:txBody>
      </p:sp>
      <p:sp>
        <p:nvSpPr>
          <p:cNvPr id="9" name="TextBox 9"/>
          <p:cNvSpPr txBox="1"/>
          <p:nvPr/>
        </p:nvSpPr>
        <p:spPr>
          <a:xfrm>
            <a:off x="585489" y="4680568"/>
            <a:ext cx="7661296" cy="615622"/>
          </a:xfrm>
          <a:prstGeom prst="rect">
            <a:avLst/>
          </a:prstGeom>
        </p:spPr>
        <p:txBody>
          <a:bodyPr lIns="0" tIns="0" rIns="0" bIns="0" rtlCol="0" anchor="t">
            <a:spAutoFit/>
          </a:bodyPr>
          <a:lstStyle/>
          <a:p>
            <a:pPr algn="just">
              <a:lnSpc>
                <a:spcPts val="4439"/>
              </a:lnSpc>
            </a:pPr>
            <a:r>
              <a:rPr lang="en-US" sz="3551">
                <a:solidFill>
                  <a:srgbClr val="084C6E"/>
                </a:solidFill>
                <a:latin typeface="Codec Pro Bold"/>
              </a:rPr>
              <a:t>Mohammed Sayed Ahmed Zayed</a:t>
            </a:r>
          </a:p>
        </p:txBody>
      </p:sp>
      <p:sp>
        <p:nvSpPr>
          <p:cNvPr id="10" name="TextBox 10"/>
          <p:cNvSpPr txBox="1"/>
          <p:nvPr/>
        </p:nvSpPr>
        <p:spPr>
          <a:xfrm>
            <a:off x="585489" y="5820352"/>
            <a:ext cx="7329873" cy="606732"/>
          </a:xfrm>
          <a:prstGeom prst="rect">
            <a:avLst/>
          </a:prstGeom>
        </p:spPr>
        <p:txBody>
          <a:bodyPr lIns="0" tIns="0" rIns="0" bIns="0" rtlCol="0" anchor="t">
            <a:spAutoFit/>
          </a:bodyPr>
          <a:lstStyle/>
          <a:p>
            <a:pPr algn="just">
              <a:lnSpc>
                <a:spcPts val="4314"/>
              </a:lnSpc>
            </a:pPr>
            <a:r>
              <a:rPr lang="en-US" sz="3451">
                <a:solidFill>
                  <a:srgbClr val="084C6E"/>
                </a:solidFill>
                <a:latin typeface="Codec Pro Bold"/>
              </a:rPr>
              <a:t>khalid ayman ramadan korish</a:t>
            </a:r>
          </a:p>
        </p:txBody>
      </p:sp>
      <p:sp>
        <p:nvSpPr>
          <p:cNvPr id="11" name="TextBox 11"/>
          <p:cNvSpPr txBox="1"/>
          <p:nvPr/>
        </p:nvSpPr>
        <p:spPr>
          <a:xfrm>
            <a:off x="585487" y="7688806"/>
            <a:ext cx="5999967" cy="528991"/>
          </a:xfrm>
          <a:prstGeom prst="rect">
            <a:avLst/>
          </a:prstGeom>
        </p:spPr>
        <p:txBody>
          <a:bodyPr lIns="0" tIns="0" rIns="0" bIns="0" rtlCol="0" anchor="t">
            <a:spAutoFit/>
          </a:bodyPr>
          <a:lstStyle/>
          <a:p>
            <a:pPr algn="just">
              <a:lnSpc>
                <a:spcPts val="4314"/>
              </a:lnSpc>
            </a:pPr>
            <a:r>
              <a:rPr lang="en-US" sz="3451" dirty="0">
                <a:solidFill>
                  <a:srgbClr val="084C6E"/>
                </a:solidFill>
                <a:latin typeface="Codec Pro Bold"/>
              </a:rPr>
              <a:t>Youssef Mohammad </a:t>
            </a:r>
            <a:r>
              <a:rPr lang="en-US" sz="3451" dirty="0" err="1">
                <a:solidFill>
                  <a:srgbClr val="084C6E"/>
                </a:solidFill>
                <a:latin typeface="Codec Pro Bold"/>
              </a:rPr>
              <a:t>Shoieb</a:t>
            </a:r>
            <a:endParaRPr lang="en-US" sz="3451" dirty="0">
              <a:solidFill>
                <a:srgbClr val="084C6E"/>
              </a:solidFill>
              <a:latin typeface="Codec Pro Bold"/>
            </a:endParaRPr>
          </a:p>
        </p:txBody>
      </p:sp>
      <p:sp>
        <p:nvSpPr>
          <p:cNvPr id="12" name="TextBox 12"/>
          <p:cNvSpPr txBox="1"/>
          <p:nvPr/>
        </p:nvSpPr>
        <p:spPr>
          <a:xfrm>
            <a:off x="585487" y="6789978"/>
            <a:ext cx="8779176" cy="606732"/>
          </a:xfrm>
          <a:prstGeom prst="rect">
            <a:avLst/>
          </a:prstGeom>
        </p:spPr>
        <p:txBody>
          <a:bodyPr lIns="0" tIns="0" rIns="0" bIns="0" rtlCol="0" anchor="t">
            <a:spAutoFit/>
          </a:bodyPr>
          <a:lstStyle/>
          <a:p>
            <a:pPr algn="just">
              <a:lnSpc>
                <a:spcPts val="4314"/>
              </a:lnSpc>
            </a:pPr>
            <a:r>
              <a:rPr lang="en-US" sz="3451" dirty="0" err="1">
                <a:solidFill>
                  <a:srgbClr val="084C6E"/>
                </a:solidFill>
                <a:latin typeface="Codec Pro Bold"/>
              </a:rPr>
              <a:t>Abdelmonagi</a:t>
            </a:r>
            <a:r>
              <a:rPr lang="en-US" sz="3451" dirty="0">
                <a:solidFill>
                  <a:srgbClr val="084C6E"/>
                </a:solidFill>
                <a:latin typeface="Codec Pro Bold"/>
              </a:rPr>
              <a:t> </a:t>
            </a:r>
            <a:r>
              <a:rPr lang="en-US" sz="3451" dirty="0" err="1">
                <a:solidFill>
                  <a:srgbClr val="084C6E"/>
                </a:solidFill>
                <a:latin typeface="Codec Pro Bold"/>
              </a:rPr>
              <a:t>Helal</a:t>
            </a:r>
            <a:r>
              <a:rPr lang="en-US" sz="3451" dirty="0">
                <a:solidFill>
                  <a:srgbClr val="084C6E"/>
                </a:solidFill>
                <a:latin typeface="Codec Pro Bold"/>
              </a:rPr>
              <a:t> </a:t>
            </a:r>
            <a:r>
              <a:rPr lang="en-US" sz="3451" dirty="0" err="1">
                <a:solidFill>
                  <a:srgbClr val="084C6E"/>
                </a:solidFill>
                <a:latin typeface="Codec Pro Bold"/>
              </a:rPr>
              <a:t>Abdelmonagi</a:t>
            </a:r>
            <a:r>
              <a:rPr lang="en-US" sz="3451" dirty="0">
                <a:solidFill>
                  <a:srgbClr val="084C6E"/>
                </a:solidFill>
                <a:latin typeface="Codec Pro Bold"/>
              </a:rPr>
              <a:t> Salama</a:t>
            </a:r>
          </a:p>
        </p:txBody>
      </p:sp>
      <p:grpSp>
        <p:nvGrpSpPr>
          <p:cNvPr id="13" name="Group 13"/>
          <p:cNvGrpSpPr>
            <a:grpSpLocks noChangeAspect="1"/>
          </p:cNvGrpSpPr>
          <p:nvPr/>
        </p:nvGrpSpPr>
        <p:grpSpPr>
          <a:xfrm>
            <a:off x="10960884" y="17736"/>
            <a:ext cx="5514975" cy="10269264"/>
            <a:chOff x="0" y="0"/>
            <a:chExt cx="3241040" cy="6035040"/>
          </a:xfrm>
        </p:grpSpPr>
        <p:sp>
          <p:nvSpPr>
            <p:cNvPr id="14" name="Freeform 14"/>
            <p:cNvSpPr/>
            <p:nvPr/>
          </p:nvSpPr>
          <p:spPr>
            <a:xfrm>
              <a:off x="10160" y="12700"/>
              <a:ext cx="3228340" cy="186690"/>
            </a:xfrm>
            <a:custGeom>
              <a:avLst/>
              <a:gdLst/>
              <a:ahLst/>
              <a:cxnLst/>
              <a:rect l="l" t="t" r="r" b="b"/>
              <a:pathLst>
                <a:path w="3228340" h="186690">
                  <a:moveTo>
                    <a:pt x="0" y="186690"/>
                  </a:moveTo>
                  <a:lnTo>
                    <a:pt x="0" y="127000"/>
                  </a:lnTo>
                  <a:cubicBezTo>
                    <a:pt x="0" y="57150"/>
                    <a:pt x="57150" y="0"/>
                    <a:pt x="127000" y="0"/>
                  </a:cubicBezTo>
                  <a:lnTo>
                    <a:pt x="3101340" y="0"/>
                  </a:lnTo>
                  <a:cubicBezTo>
                    <a:pt x="3171190" y="0"/>
                    <a:pt x="3228340" y="57150"/>
                    <a:pt x="3228340" y="127000"/>
                  </a:cubicBezTo>
                  <a:lnTo>
                    <a:pt x="3228340" y="186690"/>
                  </a:lnTo>
                  <a:cubicBezTo>
                    <a:pt x="3228340" y="186690"/>
                    <a:pt x="0" y="186690"/>
                    <a:pt x="0" y="186690"/>
                  </a:cubicBezTo>
                  <a:close/>
                </a:path>
              </a:pathLst>
            </a:custGeom>
            <a:gradFill rotWithShape="1">
              <a:gsLst>
                <a:gs pos="0">
                  <a:srgbClr val="84BFDD">
                    <a:alpha val="100000"/>
                  </a:srgbClr>
                </a:gs>
                <a:gs pos="33333">
                  <a:srgbClr val="FFFFFF">
                    <a:alpha val="100000"/>
                  </a:srgbClr>
                </a:gs>
                <a:gs pos="66667">
                  <a:srgbClr val="FFFFFF">
                    <a:alpha val="100000"/>
                  </a:srgbClr>
                </a:gs>
                <a:gs pos="100000">
                  <a:srgbClr val="FFF7CF">
                    <a:alpha val="100000"/>
                  </a:srgbClr>
                </a:gs>
              </a:gsLst>
              <a:path path="circle">
                <a:fillToRect r="100000" b="100000"/>
              </a:path>
              <a:tileRect l="-100000" t="-100000"/>
            </a:gradFill>
          </p:spPr>
          <p:txBody>
            <a:bodyPr/>
            <a:lstStyle/>
            <a:p>
              <a:endParaRPr lang="ar-EG"/>
            </a:p>
          </p:txBody>
        </p:sp>
        <p:sp>
          <p:nvSpPr>
            <p:cNvPr id="15" name="Freeform 15"/>
            <p:cNvSpPr/>
            <p:nvPr/>
          </p:nvSpPr>
          <p:spPr>
            <a:xfrm>
              <a:off x="6350" y="193040"/>
              <a:ext cx="3228340" cy="5835650"/>
            </a:xfrm>
            <a:custGeom>
              <a:avLst/>
              <a:gdLst/>
              <a:ahLst/>
              <a:cxnLst/>
              <a:rect l="l" t="t" r="r" b="b"/>
              <a:pathLst>
                <a:path w="3228340" h="5835650">
                  <a:moveTo>
                    <a:pt x="3101340" y="5835650"/>
                  </a:moveTo>
                  <a:lnTo>
                    <a:pt x="127000" y="5835650"/>
                  </a:lnTo>
                  <a:cubicBezTo>
                    <a:pt x="57150" y="5835650"/>
                    <a:pt x="0" y="5778500"/>
                    <a:pt x="0" y="5708650"/>
                  </a:cubicBezTo>
                  <a:lnTo>
                    <a:pt x="0" y="0"/>
                  </a:lnTo>
                  <a:lnTo>
                    <a:pt x="3228340" y="0"/>
                  </a:lnTo>
                  <a:lnTo>
                    <a:pt x="3228340" y="5708650"/>
                  </a:lnTo>
                  <a:cubicBezTo>
                    <a:pt x="3228340" y="5779770"/>
                    <a:pt x="3171190" y="5835650"/>
                    <a:pt x="3101340" y="5835650"/>
                  </a:cubicBezTo>
                  <a:close/>
                </a:path>
              </a:pathLst>
            </a:custGeom>
            <a:blipFill>
              <a:blip r:embed="rId4"/>
              <a:stretch>
                <a:fillRect l="-85657" r="-85657"/>
              </a:stretch>
            </a:blipFill>
          </p:spPr>
          <p:txBody>
            <a:bodyPr/>
            <a:lstStyle/>
            <a:p>
              <a:endParaRPr lang="ar-EG"/>
            </a:p>
          </p:txBody>
        </p:sp>
        <p:sp>
          <p:nvSpPr>
            <p:cNvPr id="16" name="Freeform 16"/>
            <p:cNvSpPr/>
            <p:nvPr/>
          </p:nvSpPr>
          <p:spPr>
            <a:xfrm>
              <a:off x="0" y="0"/>
              <a:ext cx="3241040" cy="6035040"/>
            </a:xfrm>
            <a:custGeom>
              <a:avLst/>
              <a:gdLst/>
              <a:ahLst/>
              <a:cxnLst/>
              <a:rect l="l" t="t" r="r" b="b"/>
              <a:pathLst>
                <a:path w="3241040" h="6035040">
                  <a:moveTo>
                    <a:pt x="3107690" y="0"/>
                  </a:moveTo>
                  <a:lnTo>
                    <a:pt x="133350" y="0"/>
                  </a:lnTo>
                  <a:cubicBezTo>
                    <a:pt x="59690" y="0"/>
                    <a:pt x="0" y="59690"/>
                    <a:pt x="0" y="133350"/>
                  </a:cubicBezTo>
                  <a:lnTo>
                    <a:pt x="0" y="5901690"/>
                  </a:lnTo>
                  <a:cubicBezTo>
                    <a:pt x="0" y="5975350"/>
                    <a:pt x="59690" y="6035040"/>
                    <a:pt x="133350" y="6035040"/>
                  </a:cubicBezTo>
                  <a:lnTo>
                    <a:pt x="3107690" y="6035040"/>
                  </a:lnTo>
                  <a:cubicBezTo>
                    <a:pt x="3181350" y="6035040"/>
                    <a:pt x="3241040" y="5975350"/>
                    <a:pt x="3241040" y="5901690"/>
                  </a:cubicBezTo>
                  <a:lnTo>
                    <a:pt x="3241040" y="133350"/>
                  </a:lnTo>
                  <a:cubicBezTo>
                    <a:pt x="3241040" y="59690"/>
                    <a:pt x="3181350" y="0"/>
                    <a:pt x="3107690" y="0"/>
                  </a:cubicBezTo>
                  <a:close/>
                  <a:moveTo>
                    <a:pt x="133350" y="12700"/>
                  </a:moveTo>
                  <a:lnTo>
                    <a:pt x="3107690" y="12700"/>
                  </a:lnTo>
                  <a:cubicBezTo>
                    <a:pt x="3173730" y="12700"/>
                    <a:pt x="3228340" y="67310"/>
                    <a:pt x="3228340" y="133350"/>
                  </a:cubicBezTo>
                  <a:lnTo>
                    <a:pt x="3228340" y="186690"/>
                  </a:lnTo>
                  <a:lnTo>
                    <a:pt x="12700" y="186690"/>
                  </a:lnTo>
                  <a:lnTo>
                    <a:pt x="12700" y="133350"/>
                  </a:lnTo>
                  <a:cubicBezTo>
                    <a:pt x="12700" y="67310"/>
                    <a:pt x="67310" y="12700"/>
                    <a:pt x="133350" y="12700"/>
                  </a:cubicBezTo>
                  <a:close/>
                  <a:moveTo>
                    <a:pt x="3107690" y="6022340"/>
                  </a:moveTo>
                  <a:lnTo>
                    <a:pt x="133350" y="6022340"/>
                  </a:lnTo>
                  <a:cubicBezTo>
                    <a:pt x="67310" y="6022340"/>
                    <a:pt x="12700" y="5967730"/>
                    <a:pt x="12700" y="5901690"/>
                  </a:cubicBezTo>
                  <a:lnTo>
                    <a:pt x="12700" y="199390"/>
                  </a:lnTo>
                  <a:lnTo>
                    <a:pt x="3228340" y="199390"/>
                  </a:lnTo>
                  <a:lnTo>
                    <a:pt x="3228340" y="5901690"/>
                  </a:lnTo>
                  <a:cubicBezTo>
                    <a:pt x="3228340" y="5969000"/>
                    <a:pt x="3175000" y="6022340"/>
                    <a:pt x="3107690" y="6022340"/>
                  </a:cubicBezTo>
                  <a:close/>
                </a:path>
              </a:pathLst>
            </a:custGeom>
            <a:solidFill>
              <a:srgbClr val="084C6E"/>
            </a:solidFill>
          </p:spPr>
          <p:txBody>
            <a:bodyPr/>
            <a:lstStyle/>
            <a:p>
              <a:endParaRPr lang="ar-EG"/>
            </a:p>
          </p:txBody>
        </p:sp>
        <p:sp>
          <p:nvSpPr>
            <p:cNvPr id="17" name="Freeform 17"/>
            <p:cNvSpPr/>
            <p:nvPr/>
          </p:nvSpPr>
          <p:spPr>
            <a:xfrm>
              <a:off x="149860" y="73660"/>
              <a:ext cx="299720" cy="63500"/>
            </a:xfrm>
            <a:custGeom>
              <a:avLst/>
              <a:gdLst/>
              <a:ahLst/>
              <a:cxnLst/>
              <a:rect l="l" t="t" r="r" b="b"/>
              <a:pathLst>
                <a:path w="299720" h="6350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084C6E"/>
            </a:solidFill>
          </p:spPr>
          <p:txBody>
            <a:bodyPr/>
            <a:lstStyle/>
            <a:p>
              <a:endParaRPr lang="ar-EG"/>
            </a:p>
          </p:txBody>
        </p:sp>
        <p:sp>
          <p:nvSpPr>
            <p:cNvPr id="18" name="Freeform 18"/>
            <p:cNvSpPr/>
            <p:nvPr/>
          </p:nvSpPr>
          <p:spPr>
            <a:xfrm>
              <a:off x="591820" y="88900"/>
              <a:ext cx="2508250" cy="33020"/>
            </a:xfrm>
            <a:custGeom>
              <a:avLst/>
              <a:gdLst/>
              <a:ahLst/>
              <a:cxnLst/>
              <a:rect l="l" t="t" r="r" b="b"/>
              <a:pathLst>
                <a:path w="2508250" h="33020">
                  <a:moveTo>
                    <a:pt x="2491740" y="33020"/>
                  </a:moveTo>
                  <a:lnTo>
                    <a:pt x="16510" y="33020"/>
                  </a:lnTo>
                  <a:cubicBezTo>
                    <a:pt x="7620" y="33020"/>
                    <a:pt x="0" y="25400"/>
                    <a:pt x="0" y="16510"/>
                  </a:cubicBezTo>
                  <a:lnTo>
                    <a:pt x="0" y="16510"/>
                  </a:lnTo>
                  <a:cubicBezTo>
                    <a:pt x="0" y="7620"/>
                    <a:pt x="7620" y="0"/>
                    <a:pt x="16510" y="0"/>
                  </a:cubicBezTo>
                  <a:lnTo>
                    <a:pt x="2491740" y="0"/>
                  </a:lnTo>
                  <a:cubicBezTo>
                    <a:pt x="2500630" y="0"/>
                    <a:pt x="2508250" y="7620"/>
                    <a:pt x="2508250" y="16510"/>
                  </a:cubicBezTo>
                  <a:lnTo>
                    <a:pt x="2508250" y="16510"/>
                  </a:lnTo>
                  <a:cubicBezTo>
                    <a:pt x="2506980" y="25400"/>
                    <a:pt x="2500630" y="33020"/>
                    <a:pt x="2491740" y="33020"/>
                  </a:cubicBezTo>
                  <a:close/>
                </a:path>
              </a:pathLst>
            </a:custGeom>
            <a:solidFill>
              <a:srgbClr val="084C6E"/>
            </a:solidFill>
          </p:spPr>
          <p:txBody>
            <a:bodyPr/>
            <a:lstStyle/>
            <a:p>
              <a:endParaRPr lang="ar-EG"/>
            </a:p>
          </p:txBody>
        </p:sp>
      </p:grpSp>
      <p:sp>
        <p:nvSpPr>
          <p:cNvPr id="19" name="Freeform 19"/>
          <p:cNvSpPr/>
          <p:nvPr/>
        </p:nvSpPr>
        <p:spPr>
          <a:xfrm>
            <a:off x="7015404" y="1788856"/>
            <a:ext cx="1236499" cy="858804"/>
          </a:xfrm>
          <a:custGeom>
            <a:avLst/>
            <a:gdLst/>
            <a:ahLst/>
            <a:cxnLst/>
            <a:rect l="l" t="t" r="r" b="b"/>
            <a:pathLst>
              <a:path w="1236499" h="858804">
                <a:moveTo>
                  <a:pt x="0" y="0"/>
                </a:moveTo>
                <a:lnTo>
                  <a:pt x="1236499" y="0"/>
                </a:lnTo>
                <a:lnTo>
                  <a:pt x="1236499"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20" name="TextBox 11">
            <a:extLst>
              <a:ext uri="{FF2B5EF4-FFF2-40B4-BE49-F238E27FC236}">
                <a16:creationId xmlns:a16="http://schemas.microsoft.com/office/drawing/2014/main" id="{3790D8BA-B4A5-22F9-42DE-911CCDC6341A}"/>
              </a:ext>
            </a:extLst>
          </p:cNvPr>
          <p:cNvSpPr txBox="1"/>
          <p:nvPr/>
        </p:nvSpPr>
        <p:spPr>
          <a:xfrm>
            <a:off x="585487" y="8626002"/>
            <a:ext cx="5999967" cy="528991"/>
          </a:xfrm>
          <a:prstGeom prst="rect">
            <a:avLst/>
          </a:prstGeom>
        </p:spPr>
        <p:txBody>
          <a:bodyPr lIns="0" tIns="0" rIns="0" bIns="0" rtlCol="0" anchor="t">
            <a:spAutoFit/>
          </a:bodyPr>
          <a:lstStyle/>
          <a:p>
            <a:pPr algn="just">
              <a:lnSpc>
                <a:spcPts val="4314"/>
              </a:lnSpc>
            </a:pPr>
            <a:r>
              <a:rPr lang="en-US" sz="3451" dirty="0">
                <a:solidFill>
                  <a:srgbClr val="084C6E"/>
                </a:solidFill>
                <a:latin typeface="Codec Pro Bold"/>
              </a:rPr>
              <a:t>Ibrahim Ismael Elsheikh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7672193" y="0"/>
            <a:ext cx="615807" cy="571315"/>
            <a:chOff x="0" y="0"/>
            <a:chExt cx="162188" cy="150470"/>
          </a:xfrm>
        </p:grpSpPr>
        <p:sp>
          <p:nvSpPr>
            <p:cNvPr id="3" name="Freeform 3"/>
            <p:cNvSpPr/>
            <p:nvPr/>
          </p:nvSpPr>
          <p:spPr>
            <a:xfrm>
              <a:off x="0" y="0"/>
              <a:ext cx="162188" cy="150470"/>
            </a:xfrm>
            <a:custGeom>
              <a:avLst/>
              <a:gdLst/>
              <a:ahLst/>
              <a:cxnLst/>
              <a:rect l="l" t="t" r="r" b="b"/>
              <a:pathLst>
                <a:path w="162188" h="150470">
                  <a:moveTo>
                    <a:pt x="0" y="0"/>
                  </a:moveTo>
                  <a:lnTo>
                    <a:pt x="162188" y="0"/>
                  </a:lnTo>
                  <a:lnTo>
                    <a:pt x="162188" y="150470"/>
                  </a:lnTo>
                  <a:lnTo>
                    <a:pt x="0" y="150470"/>
                  </a:lnTo>
                  <a:close/>
                </a:path>
              </a:pathLst>
            </a:custGeom>
            <a:solidFill>
              <a:srgbClr val="BFF5FF"/>
            </a:solidFill>
          </p:spPr>
          <p:txBody>
            <a:bodyPr/>
            <a:lstStyle/>
            <a:p>
              <a:endParaRPr lang="ar-EG"/>
            </a:p>
          </p:txBody>
        </p:sp>
        <p:sp>
          <p:nvSpPr>
            <p:cNvPr id="4" name="TextBox 4"/>
            <p:cNvSpPr txBox="1"/>
            <p:nvPr/>
          </p:nvSpPr>
          <p:spPr>
            <a:xfrm>
              <a:off x="0" y="-57150"/>
              <a:ext cx="162188" cy="207620"/>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7215674" y="571315"/>
            <a:ext cx="456519" cy="457385"/>
            <a:chOff x="0" y="0"/>
            <a:chExt cx="120236" cy="120464"/>
          </a:xfrm>
        </p:grpSpPr>
        <p:sp>
          <p:nvSpPr>
            <p:cNvPr id="6" name="Freeform 6"/>
            <p:cNvSpPr/>
            <p:nvPr/>
          </p:nvSpPr>
          <p:spPr>
            <a:xfrm>
              <a:off x="0" y="0"/>
              <a:ext cx="120236" cy="120464"/>
            </a:xfrm>
            <a:custGeom>
              <a:avLst/>
              <a:gdLst/>
              <a:ahLst/>
              <a:cxnLst/>
              <a:rect l="l" t="t" r="r" b="b"/>
              <a:pathLst>
                <a:path w="120236" h="120464">
                  <a:moveTo>
                    <a:pt x="0" y="0"/>
                  </a:moveTo>
                  <a:lnTo>
                    <a:pt x="120236" y="0"/>
                  </a:lnTo>
                  <a:lnTo>
                    <a:pt x="120236" y="120464"/>
                  </a:lnTo>
                  <a:lnTo>
                    <a:pt x="0" y="120464"/>
                  </a:lnTo>
                  <a:close/>
                </a:path>
              </a:pathLst>
            </a:custGeom>
            <a:solidFill>
              <a:srgbClr val="BFF5FF"/>
            </a:solidFill>
          </p:spPr>
          <p:txBody>
            <a:bodyPr/>
            <a:lstStyle/>
            <a:p>
              <a:endParaRPr lang="ar-EG"/>
            </a:p>
          </p:txBody>
        </p:sp>
        <p:sp>
          <p:nvSpPr>
            <p:cNvPr id="7" name="TextBox 7"/>
            <p:cNvSpPr txBox="1"/>
            <p:nvPr/>
          </p:nvSpPr>
          <p:spPr>
            <a:xfrm>
              <a:off x="0" y="-57150"/>
              <a:ext cx="120236" cy="177614"/>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2145249" y="4340061"/>
            <a:ext cx="6745857" cy="1823740"/>
          </a:xfrm>
          <a:prstGeom prst="rect">
            <a:avLst/>
          </a:prstGeom>
        </p:spPr>
        <p:txBody>
          <a:bodyPr lIns="0" tIns="0" rIns="0" bIns="0" rtlCol="0" anchor="t">
            <a:spAutoFit/>
          </a:bodyPr>
          <a:lstStyle/>
          <a:p>
            <a:pPr>
              <a:lnSpc>
                <a:spcPts val="14978"/>
              </a:lnSpc>
            </a:pPr>
            <a:r>
              <a:rPr lang="en-US" sz="10699">
                <a:solidFill>
                  <a:srgbClr val="084C6E"/>
                </a:solidFill>
                <a:latin typeface="Roboto Bold"/>
              </a:rPr>
              <a:t>Thank You</a:t>
            </a:r>
          </a:p>
        </p:txBody>
      </p:sp>
      <p:sp>
        <p:nvSpPr>
          <p:cNvPr id="9" name="Freeform 9"/>
          <p:cNvSpPr/>
          <p:nvPr/>
        </p:nvSpPr>
        <p:spPr>
          <a:xfrm>
            <a:off x="11013012" y="4476081"/>
            <a:ext cx="2032592" cy="1751725"/>
          </a:xfrm>
          <a:custGeom>
            <a:avLst/>
            <a:gdLst/>
            <a:ahLst/>
            <a:cxnLst/>
            <a:rect l="l" t="t" r="r" b="b"/>
            <a:pathLst>
              <a:path w="2032592" h="1751725">
                <a:moveTo>
                  <a:pt x="0" y="0"/>
                </a:moveTo>
                <a:lnTo>
                  <a:pt x="2032592" y="0"/>
                </a:lnTo>
                <a:lnTo>
                  <a:pt x="2032592" y="1751725"/>
                </a:lnTo>
                <a:lnTo>
                  <a:pt x="0" y="1751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10" name="AutoShape 10"/>
          <p:cNvSpPr/>
          <p:nvPr/>
        </p:nvSpPr>
        <p:spPr>
          <a:xfrm>
            <a:off x="9858800" y="2975812"/>
            <a:ext cx="0" cy="4752264"/>
          </a:xfrm>
          <a:prstGeom prst="line">
            <a:avLst/>
          </a:prstGeom>
          <a:ln w="180975" cap="flat">
            <a:solidFill>
              <a:srgbClr val="084C6E"/>
            </a:solidFill>
            <a:prstDash val="solid"/>
            <a:headEnd type="none" w="sm" len="sm"/>
            <a:tailEnd type="none" w="sm" len="sm"/>
          </a:ln>
        </p:spPr>
        <p:txBody>
          <a:bodyPr/>
          <a:lstStyle/>
          <a:p>
            <a:endParaRPr lang="ar-EG"/>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grpSp>
        <p:nvGrpSpPr>
          <p:cNvPr id="4" name="Group 4"/>
          <p:cNvGrpSpPr/>
          <p:nvPr/>
        </p:nvGrpSpPr>
        <p:grpSpPr>
          <a:xfrm>
            <a:off x="258190" y="4355758"/>
            <a:ext cx="2567572" cy="1880283"/>
            <a:chOff x="0" y="0"/>
            <a:chExt cx="676233" cy="495219"/>
          </a:xfrm>
        </p:grpSpPr>
        <p:sp>
          <p:nvSpPr>
            <p:cNvPr id="5" name="Freeform 5"/>
            <p:cNvSpPr/>
            <p:nvPr/>
          </p:nvSpPr>
          <p:spPr>
            <a:xfrm>
              <a:off x="0" y="0"/>
              <a:ext cx="676233" cy="495219"/>
            </a:xfrm>
            <a:custGeom>
              <a:avLst/>
              <a:gdLst/>
              <a:ahLst/>
              <a:cxnLst/>
              <a:rect l="l" t="t" r="r" b="b"/>
              <a:pathLst>
                <a:path w="676233" h="495219">
                  <a:moveTo>
                    <a:pt x="153779" y="0"/>
                  </a:moveTo>
                  <a:lnTo>
                    <a:pt x="522454" y="0"/>
                  </a:lnTo>
                  <a:cubicBezTo>
                    <a:pt x="607384" y="0"/>
                    <a:pt x="676233" y="68849"/>
                    <a:pt x="676233" y="153779"/>
                  </a:cubicBezTo>
                  <a:lnTo>
                    <a:pt x="676233" y="341440"/>
                  </a:lnTo>
                  <a:cubicBezTo>
                    <a:pt x="676233" y="382225"/>
                    <a:pt x="660031" y="421339"/>
                    <a:pt x="631192" y="450178"/>
                  </a:cubicBezTo>
                  <a:cubicBezTo>
                    <a:pt x="602353" y="479017"/>
                    <a:pt x="563239" y="495219"/>
                    <a:pt x="522454" y="495219"/>
                  </a:cubicBezTo>
                  <a:lnTo>
                    <a:pt x="153779" y="495219"/>
                  </a:lnTo>
                  <a:cubicBezTo>
                    <a:pt x="68849" y="495219"/>
                    <a:pt x="0" y="426370"/>
                    <a:pt x="0" y="341440"/>
                  </a:cubicBezTo>
                  <a:lnTo>
                    <a:pt x="0" y="153779"/>
                  </a:lnTo>
                  <a:cubicBezTo>
                    <a:pt x="0" y="68849"/>
                    <a:pt x="68849" y="0"/>
                    <a:pt x="153779" y="0"/>
                  </a:cubicBezTo>
                  <a:close/>
                </a:path>
              </a:pathLst>
            </a:custGeom>
            <a:solidFill>
              <a:srgbClr val="38B6FF"/>
            </a:solidFill>
          </p:spPr>
          <p:txBody>
            <a:bodyPr/>
            <a:lstStyle/>
            <a:p>
              <a:endParaRPr lang="ar-EG"/>
            </a:p>
          </p:txBody>
        </p:sp>
        <p:sp>
          <p:nvSpPr>
            <p:cNvPr id="6" name="TextBox 6"/>
            <p:cNvSpPr txBox="1"/>
            <p:nvPr/>
          </p:nvSpPr>
          <p:spPr>
            <a:xfrm>
              <a:off x="0" y="-85725"/>
              <a:ext cx="676233" cy="580944"/>
            </a:xfrm>
            <a:prstGeom prst="rect">
              <a:avLst/>
            </a:prstGeom>
          </p:spPr>
          <p:txBody>
            <a:bodyPr lIns="50800" tIns="50800" rIns="50800" bIns="50800" rtlCol="0" anchor="ctr"/>
            <a:lstStyle/>
            <a:p>
              <a:pPr algn="ctr">
                <a:lnSpc>
                  <a:spcPts val="6509"/>
                </a:lnSpc>
              </a:pPr>
              <a:r>
                <a:rPr lang="en-US" sz="4649">
                  <a:solidFill>
                    <a:srgbClr val="084C6E"/>
                  </a:solidFill>
                  <a:latin typeface="Open Sauce Bold"/>
                </a:rPr>
                <a:t>Photo</a:t>
              </a:r>
            </a:p>
            <a:p>
              <a:pPr algn="ctr">
                <a:lnSpc>
                  <a:spcPts val="2590"/>
                </a:lnSpc>
              </a:pPr>
              <a:endParaRPr lang="en-US" sz="4649">
                <a:solidFill>
                  <a:srgbClr val="084C6E"/>
                </a:solidFill>
                <a:latin typeface="Open Sauce Bold"/>
              </a:endParaRPr>
            </a:p>
          </p:txBody>
        </p:sp>
      </p:grpSp>
      <p:grpSp>
        <p:nvGrpSpPr>
          <p:cNvPr id="7" name="Group 7"/>
          <p:cNvGrpSpPr/>
          <p:nvPr/>
        </p:nvGrpSpPr>
        <p:grpSpPr>
          <a:xfrm>
            <a:off x="9449052" y="4250287"/>
            <a:ext cx="3851358" cy="1846426"/>
            <a:chOff x="0" y="0"/>
            <a:chExt cx="1014349" cy="486301"/>
          </a:xfrm>
        </p:grpSpPr>
        <p:sp>
          <p:nvSpPr>
            <p:cNvPr id="8" name="Freeform 8"/>
            <p:cNvSpPr/>
            <p:nvPr/>
          </p:nvSpPr>
          <p:spPr>
            <a:xfrm>
              <a:off x="0" y="0"/>
              <a:ext cx="1014349" cy="486301"/>
            </a:xfrm>
            <a:custGeom>
              <a:avLst/>
              <a:gdLst/>
              <a:ahLst/>
              <a:cxnLst/>
              <a:rect l="l" t="t" r="r" b="b"/>
              <a:pathLst>
                <a:path w="1014349" h="486301">
                  <a:moveTo>
                    <a:pt x="102519" y="0"/>
                  </a:moveTo>
                  <a:lnTo>
                    <a:pt x="911830" y="0"/>
                  </a:lnTo>
                  <a:cubicBezTo>
                    <a:pt x="968450" y="0"/>
                    <a:pt x="1014349" y="45899"/>
                    <a:pt x="1014349" y="102519"/>
                  </a:cubicBezTo>
                  <a:lnTo>
                    <a:pt x="1014349" y="383782"/>
                  </a:lnTo>
                  <a:cubicBezTo>
                    <a:pt x="1014349" y="410972"/>
                    <a:pt x="1003548" y="437048"/>
                    <a:pt x="984322" y="456274"/>
                  </a:cubicBezTo>
                  <a:cubicBezTo>
                    <a:pt x="965096" y="475500"/>
                    <a:pt x="939020" y="486301"/>
                    <a:pt x="911830" y="486301"/>
                  </a:cubicBezTo>
                  <a:lnTo>
                    <a:pt x="102519" y="486301"/>
                  </a:lnTo>
                  <a:cubicBezTo>
                    <a:pt x="75329" y="486301"/>
                    <a:pt x="49253" y="475500"/>
                    <a:pt x="30027" y="456274"/>
                  </a:cubicBezTo>
                  <a:cubicBezTo>
                    <a:pt x="10801" y="437048"/>
                    <a:pt x="0" y="410972"/>
                    <a:pt x="0" y="383782"/>
                  </a:cubicBezTo>
                  <a:lnTo>
                    <a:pt x="0" y="102519"/>
                  </a:lnTo>
                  <a:cubicBezTo>
                    <a:pt x="0" y="75329"/>
                    <a:pt x="10801" y="49253"/>
                    <a:pt x="30027" y="30027"/>
                  </a:cubicBezTo>
                  <a:cubicBezTo>
                    <a:pt x="49253" y="10801"/>
                    <a:pt x="75329" y="0"/>
                    <a:pt x="102519" y="0"/>
                  </a:cubicBezTo>
                  <a:close/>
                </a:path>
              </a:pathLst>
            </a:custGeom>
            <a:solidFill>
              <a:srgbClr val="38B6FF"/>
            </a:solidFill>
          </p:spPr>
          <p:txBody>
            <a:bodyPr/>
            <a:lstStyle/>
            <a:p>
              <a:endParaRPr lang="ar-EG"/>
            </a:p>
          </p:txBody>
        </p:sp>
        <p:sp>
          <p:nvSpPr>
            <p:cNvPr id="9" name="TextBox 9"/>
            <p:cNvSpPr txBox="1"/>
            <p:nvPr/>
          </p:nvSpPr>
          <p:spPr>
            <a:xfrm>
              <a:off x="0" y="-28575"/>
              <a:ext cx="1014349" cy="514876"/>
            </a:xfrm>
            <a:prstGeom prst="rect">
              <a:avLst/>
            </a:prstGeom>
          </p:spPr>
          <p:txBody>
            <a:bodyPr lIns="50800" tIns="50800" rIns="50800" bIns="50800" rtlCol="0" anchor="ctr"/>
            <a:lstStyle/>
            <a:p>
              <a:pPr algn="ctr">
                <a:lnSpc>
                  <a:spcPts val="2590"/>
                </a:lnSpc>
              </a:pPr>
              <a:endParaRPr/>
            </a:p>
          </p:txBody>
        </p:sp>
      </p:grpSp>
      <p:grpSp>
        <p:nvGrpSpPr>
          <p:cNvPr id="10" name="Group 10"/>
          <p:cNvGrpSpPr/>
          <p:nvPr/>
        </p:nvGrpSpPr>
        <p:grpSpPr>
          <a:xfrm>
            <a:off x="4469357" y="4250287"/>
            <a:ext cx="3718293" cy="2158941"/>
            <a:chOff x="0" y="0"/>
            <a:chExt cx="979303" cy="568610"/>
          </a:xfrm>
        </p:grpSpPr>
        <p:sp>
          <p:nvSpPr>
            <p:cNvPr id="11" name="Freeform 11"/>
            <p:cNvSpPr/>
            <p:nvPr/>
          </p:nvSpPr>
          <p:spPr>
            <a:xfrm>
              <a:off x="0" y="0"/>
              <a:ext cx="979303" cy="568610"/>
            </a:xfrm>
            <a:custGeom>
              <a:avLst/>
              <a:gdLst/>
              <a:ahLst/>
              <a:cxnLst/>
              <a:rect l="l" t="t" r="r" b="b"/>
              <a:pathLst>
                <a:path w="979303" h="568610">
                  <a:moveTo>
                    <a:pt x="106188" y="0"/>
                  </a:moveTo>
                  <a:lnTo>
                    <a:pt x="873116" y="0"/>
                  </a:lnTo>
                  <a:cubicBezTo>
                    <a:pt x="931762" y="0"/>
                    <a:pt x="979303" y="47542"/>
                    <a:pt x="979303" y="106188"/>
                  </a:cubicBezTo>
                  <a:lnTo>
                    <a:pt x="979303" y="462422"/>
                  </a:lnTo>
                  <a:cubicBezTo>
                    <a:pt x="979303" y="521068"/>
                    <a:pt x="931762" y="568610"/>
                    <a:pt x="873116" y="568610"/>
                  </a:cubicBezTo>
                  <a:lnTo>
                    <a:pt x="106188" y="568610"/>
                  </a:lnTo>
                  <a:cubicBezTo>
                    <a:pt x="47542" y="568610"/>
                    <a:pt x="0" y="521068"/>
                    <a:pt x="0" y="462422"/>
                  </a:cubicBezTo>
                  <a:lnTo>
                    <a:pt x="0" y="106188"/>
                  </a:lnTo>
                  <a:cubicBezTo>
                    <a:pt x="0" y="47542"/>
                    <a:pt x="47542" y="0"/>
                    <a:pt x="106188" y="0"/>
                  </a:cubicBezTo>
                  <a:close/>
                </a:path>
              </a:pathLst>
            </a:custGeom>
            <a:solidFill>
              <a:srgbClr val="C0C5C7"/>
            </a:solidFill>
          </p:spPr>
          <p:txBody>
            <a:bodyPr/>
            <a:lstStyle/>
            <a:p>
              <a:endParaRPr lang="ar-EG"/>
            </a:p>
          </p:txBody>
        </p:sp>
        <p:sp>
          <p:nvSpPr>
            <p:cNvPr id="12" name="TextBox 12"/>
            <p:cNvSpPr txBox="1"/>
            <p:nvPr/>
          </p:nvSpPr>
          <p:spPr>
            <a:xfrm>
              <a:off x="0" y="-76200"/>
              <a:ext cx="979303" cy="644810"/>
            </a:xfrm>
            <a:prstGeom prst="rect">
              <a:avLst/>
            </a:prstGeom>
          </p:spPr>
          <p:txBody>
            <a:bodyPr lIns="12700" tIns="12700" rIns="12700" bIns="12700" rtlCol="0" anchor="t"/>
            <a:lstStyle/>
            <a:p>
              <a:pPr algn="ctr">
                <a:lnSpc>
                  <a:spcPts val="5109"/>
                </a:lnSpc>
              </a:pPr>
              <a:r>
                <a:rPr lang="en-US" sz="3649">
                  <a:solidFill>
                    <a:srgbClr val="084C6E"/>
                  </a:solidFill>
                  <a:latin typeface="Open Sauce Bold"/>
                </a:rPr>
                <a:t> Face detection </a:t>
              </a:r>
            </a:p>
            <a:p>
              <a:pPr algn="ctr">
                <a:lnSpc>
                  <a:spcPts val="5109"/>
                </a:lnSpc>
              </a:pPr>
              <a:r>
                <a:rPr lang="en-US" sz="3649">
                  <a:solidFill>
                    <a:srgbClr val="084C6E"/>
                  </a:solidFill>
                  <a:latin typeface="Open Sauce Bold"/>
                </a:rPr>
                <a:t> model</a:t>
              </a:r>
            </a:p>
            <a:p>
              <a:pPr algn="ctr">
                <a:lnSpc>
                  <a:spcPts val="5109"/>
                </a:lnSpc>
              </a:pPr>
              <a:endParaRPr lang="en-US" sz="3649">
                <a:solidFill>
                  <a:srgbClr val="084C6E"/>
                </a:solidFill>
                <a:latin typeface="Open Sauce Bold"/>
              </a:endParaRPr>
            </a:p>
          </p:txBody>
        </p:sp>
      </p:grpSp>
      <p:grpSp>
        <p:nvGrpSpPr>
          <p:cNvPr id="13" name="Group 13"/>
          <p:cNvGrpSpPr/>
          <p:nvPr/>
        </p:nvGrpSpPr>
        <p:grpSpPr>
          <a:xfrm>
            <a:off x="258190" y="7160469"/>
            <a:ext cx="3074402" cy="2108784"/>
            <a:chOff x="0" y="0"/>
            <a:chExt cx="809719" cy="555400"/>
          </a:xfrm>
        </p:grpSpPr>
        <p:sp>
          <p:nvSpPr>
            <p:cNvPr id="14" name="Freeform 14"/>
            <p:cNvSpPr/>
            <p:nvPr/>
          </p:nvSpPr>
          <p:spPr>
            <a:xfrm>
              <a:off x="0" y="0"/>
              <a:ext cx="809719" cy="555400"/>
            </a:xfrm>
            <a:custGeom>
              <a:avLst/>
              <a:gdLst/>
              <a:ahLst/>
              <a:cxnLst/>
              <a:rect l="l" t="t" r="r" b="b"/>
              <a:pathLst>
                <a:path w="809719" h="555400">
                  <a:moveTo>
                    <a:pt x="128428" y="0"/>
                  </a:moveTo>
                  <a:lnTo>
                    <a:pt x="681291" y="0"/>
                  </a:lnTo>
                  <a:cubicBezTo>
                    <a:pt x="715352" y="0"/>
                    <a:pt x="748019" y="13531"/>
                    <a:pt x="772103" y="37616"/>
                  </a:cubicBezTo>
                  <a:cubicBezTo>
                    <a:pt x="796188" y="61700"/>
                    <a:pt x="809719" y="94366"/>
                    <a:pt x="809719" y="128428"/>
                  </a:cubicBezTo>
                  <a:lnTo>
                    <a:pt x="809719" y="426972"/>
                  </a:lnTo>
                  <a:cubicBezTo>
                    <a:pt x="809719" y="497901"/>
                    <a:pt x="752220" y="555400"/>
                    <a:pt x="681291" y="555400"/>
                  </a:cubicBezTo>
                  <a:lnTo>
                    <a:pt x="128428" y="555400"/>
                  </a:lnTo>
                  <a:cubicBezTo>
                    <a:pt x="57499" y="555400"/>
                    <a:pt x="0" y="497901"/>
                    <a:pt x="0" y="426972"/>
                  </a:cubicBezTo>
                  <a:lnTo>
                    <a:pt x="0" y="128428"/>
                  </a:lnTo>
                  <a:cubicBezTo>
                    <a:pt x="0" y="57499"/>
                    <a:pt x="57499" y="0"/>
                    <a:pt x="128428" y="0"/>
                  </a:cubicBezTo>
                  <a:close/>
                </a:path>
              </a:pathLst>
            </a:custGeom>
            <a:solidFill>
              <a:srgbClr val="38B6FF"/>
            </a:solidFill>
          </p:spPr>
          <p:txBody>
            <a:bodyPr/>
            <a:lstStyle/>
            <a:p>
              <a:endParaRPr lang="ar-EG"/>
            </a:p>
          </p:txBody>
        </p:sp>
        <p:sp>
          <p:nvSpPr>
            <p:cNvPr id="15" name="TextBox 15"/>
            <p:cNvSpPr txBox="1"/>
            <p:nvPr/>
          </p:nvSpPr>
          <p:spPr>
            <a:xfrm>
              <a:off x="0" y="-66675"/>
              <a:ext cx="809719" cy="622075"/>
            </a:xfrm>
            <a:prstGeom prst="rect">
              <a:avLst/>
            </a:prstGeom>
          </p:spPr>
          <p:txBody>
            <a:bodyPr lIns="50800" tIns="50800" rIns="50800" bIns="50800" rtlCol="0" anchor="ctr"/>
            <a:lstStyle/>
            <a:p>
              <a:pPr algn="ctr">
                <a:lnSpc>
                  <a:spcPts val="5320"/>
                </a:lnSpc>
              </a:pPr>
              <a:r>
                <a:rPr lang="en-US" sz="3800">
                  <a:solidFill>
                    <a:srgbClr val="084C6E"/>
                  </a:solidFill>
                  <a:latin typeface="Open Sauce Bold"/>
                </a:rPr>
                <a:t>Selected Faces</a:t>
              </a:r>
            </a:p>
            <a:p>
              <a:pPr algn="ctr">
                <a:lnSpc>
                  <a:spcPts val="5320"/>
                </a:lnSpc>
              </a:pPr>
              <a:endParaRPr lang="en-US" sz="3800">
                <a:solidFill>
                  <a:srgbClr val="084C6E"/>
                </a:solidFill>
                <a:latin typeface="Open Sauce Bold"/>
              </a:endParaRPr>
            </a:p>
          </p:txBody>
        </p:sp>
      </p:grpSp>
      <p:grpSp>
        <p:nvGrpSpPr>
          <p:cNvPr id="16" name="Group 16"/>
          <p:cNvGrpSpPr/>
          <p:nvPr/>
        </p:nvGrpSpPr>
        <p:grpSpPr>
          <a:xfrm>
            <a:off x="14318789" y="4355758"/>
            <a:ext cx="3686389" cy="2108784"/>
            <a:chOff x="0" y="0"/>
            <a:chExt cx="970901" cy="555400"/>
          </a:xfrm>
        </p:grpSpPr>
        <p:sp>
          <p:nvSpPr>
            <p:cNvPr id="17" name="Freeform 17"/>
            <p:cNvSpPr/>
            <p:nvPr/>
          </p:nvSpPr>
          <p:spPr>
            <a:xfrm>
              <a:off x="0" y="0"/>
              <a:ext cx="970901" cy="555400"/>
            </a:xfrm>
            <a:custGeom>
              <a:avLst/>
              <a:gdLst/>
              <a:ahLst/>
              <a:cxnLst/>
              <a:rect l="l" t="t" r="r" b="b"/>
              <a:pathLst>
                <a:path w="970901" h="555400">
                  <a:moveTo>
                    <a:pt x="107107" y="0"/>
                  </a:moveTo>
                  <a:lnTo>
                    <a:pt x="863794" y="0"/>
                  </a:lnTo>
                  <a:cubicBezTo>
                    <a:pt x="892200" y="0"/>
                    <a:pt x="919443" y="11284"/>
                    <a:pt x="939530" y="31371"/>
                  </a:cubicBezTo>
                  <a:cubicBezTo>
                    <a:pt x="959616" y="51457"/>
                    <a:pt x="970901" y="78700"/>
                    <a:pt x="970901" y="107107"/>
                  </a:cubicBezTo>
                  <a:lnTo>
                    <a:pt x="970901" y="448293"/>
                  </a:lnTo>
                  <a:cubicBezTo>
                    <a:pt x="970901" y="476700"/>
                    <a:pt x="959616" y="503943"/>
                    <a:pt x="939530" y="524029"/>
                  </a:cubicBezTo>
                  <a:cubicBezTo>
                    <a:pt x="919443" y="544116"/>
                    <a:pt x="892200" y="555400"/>
                    <a:pt x="863794" y="555400"/>
                  </a:cubicBezTo>
                  <a:lnTo>
                    <a:pt x="107107" y="555400"/>
                  </a:lnTo>
                  <a:cubicBezTo>
                    <a:pt x="78700" y="555400"/>
                    <a:pt x="51457" y="544116"/>
                    <a:pt x="31371" y="524029"/>
                  </a:cubicBezTo>
                  <a:cubicBezTo>
                    <a:pt x="11284" y="503943"/>
                    <a:pt x="0" y="476700"/>
                    <a:pt x="0" y="448293"/>
                  </a:cubicBezTo>
                  <a:lnTo>
                    <a:pt x="0" y="107107"/>
                  </a:lnTo>
                  <a:cubicBezTo>
                    <a:pt x="0" y="78700"/>
                    <a:pt x="11284" y="51457"/>
                    <a:pt x="31371" y="31371"/>
                  </a:cubicBezTo>
                  <a:cubicBezTo>
                    <a:pt x="51457" y="11284"/>
                    <a:pt x="78700" y="0"/>
                    <a:pt x="107107" y="0"/>
                  </a:cubicBezTo>
                  <a:close/>
                </a:path>
              </a:pathLst>
            </a:custGeom>
            <a:solidFill>
              <a:srgbClr val="C9C9C9"/>
            </a:solidFill>
          </p:spPr>
          <p:txBody>
            <a:bodyPr/>
            <a:lstStyle/>
            <a:p>
              <a:endParaRPr lang="ar-EG"/>
            </a:p>
          </p:txBody>
        </p:sp>
        <p:sp>
          <p:nvSpPr>
            <p:cNvPr id="18" name="TextBox 18"/>
            <p:cNvSpPr txBox="1"/>
            <p:nvPr/>
          </p:nvSpPr>
          <p:spPr>
            <a:xfrm>
              <a:off x="0" y="-66675"/>
              <a:ext cx="970901" cy="622075"/>
            </a:xfrm>
            <a:prstGeom prst="rect">
              <a:avLst/>
            </a:prstGeom>
          </p:spPr>
          <p:txBody>
            <a:bodyPr lIns="50800" tIns="50800" rIns="50800" bIns="50800" rtlCol="0" anchor="ctr"/>
            <a:lstStyle/>
            <a:p>
              <a:pPr algn="ctr">
                <a:lnSpc>
                  <a:spcPts val="5320"/>
                </a:lnSpc>
              </a:pPr>
              <a:r>
                <a:rPr lang="en-US" sz="3800">
                  <a:solidFill>
                    <a:srgbClr val="084C6E"/>
                  </a:solidFill>
                  <a:latin typeface="Open Sauce Bold"/>
                </a:rPr>
                <a:t>Selected Faces</a:t>
              </a:r>
            </a:p>
            <a:p>
              <a:pPr algn="ctr">
                <a:lnSpc>
                  <a:spcPts val="5320"/>
                </a:lnSpc>
              </a:pPr>
              <a:endParaRPr lang="en-US" sz="3800">
                <a:solidFill>
                  <a:srgbClr val="084C6E"/>
                </a:solidFill>
                <a:latin typeface="Open Sauce Bold"/>
              </a:endParaRPr>
            </a:p>
          </p:txBody>
        </p:sp>
      </p:grpSp>
      <p:grpSp>
        <p:nvGrpSpPr>
          <p:cNvPr id="19" name="Group 19"/>
          <p:cNvGrpSpPr/>
          <p:nvPr/>
        </p:nvGrpSpPr>
        <p:grpSpPr>
          <a:xfrm>
            <a:off x="4635635" y="7204182"/>
            <a:ext cx="5115989" cy="2021357"/>
            <a:chOff x="0" y="0"/>
            <a:chExt cx="1347421" cy="532374"/>
          </a:xfrm>
        </p:grpSpPr>
        <p:sp>
          <p:nvSpPr>
            <p:cNvPr id="20" name="Freeform 20"/>
            <p:cNvSpPr/>
            <p:nvPr/>
          </p:nvSpPr>
          <p:spPr>
            <a:xfrm>
              <a:off x="0" y="0"/>
              <a:ext cx="1347421" cy="532374"/>
            </a:xfrm>
            <a:custGeom>
              <a:avLst/>
              <a:gdLst/>
              <a:ahLst/>
              <a:cxnLst/>
              <a:rect l="l" t="t" r="r" b="b"/>
              <a:pathLst>
                <a:path w="1347421" h="532374">
                  <a:moveTo>
                    <a:pt x="77177" y="0"/>
                  </a:moveTo>
                  <a:lnTo>
                    <a:pt x="1270244" y="0"/>
                  </a:lnTo>
                  <a:cubicBezTo>
                    <a:pt x="1290712" y="0"/>
                    <a:pt x="1310343" y="8131"/>
                    <a:pt x="1324816" y="22605"/>
                  </a:cubicBezTo>
                  <a:cubicBezTo>
                    <a:pt x="1339290" y="37078"/>
                    <a:pt x="1347421" y="56709"/>
                    <a:pt x="1347421" y="77177"/>
                  </a:cubicBezTo>
                  <a:lnTo>
                    <a:pt x="1347421" y="455197"/>
                  </a:lnTo>
                  <a:cubicBezTo>
                    <a:pt x="1347421" y="475665"/>
                    <a:pt x="1339290" y="495296"/>
                    <a:pt x="1324816" y="509769"/>
                  </a:cubicBezTo>
                  <a:cubicBezTo>
                    <a:pt x="1310343" y="524243"/>
                    <a:pt x="1290712" y="532374"/>
                    <a:pt x="1270244" y="532374"/>
                  </a:cubicBezTo>
                  <a:lnTo>
                    <a:pt x="77177" y="532374"/>
                  </a:lnTo>
                  <a:cubicBezTo>
                    <a:pt x="56709" y="532374"/>
                    <a:pt x="37078" y="524243"/>
                    <a:pt x="22605" y="509769"/>
                  </a:cubicBezTo>
                  <a:cubicBezTo>
                    <a:pt x="8131" y="495296"/>
                    <a:pt x="0" y="475665"/>
                    <a:pt x="0" y="455197"/>
                  </a:cubicBezTo>
                  <a:lnTo>
                    <a:pt x="0" y="77177"/>
                  </a:lnTo>
                  <a:cubicBezTo>
                    <a:pt x="0" y="56709"/>
                    <a:pt x="8131" y="37078"/>
                    <a:pt x="22605" y="22605"/>
                  </a:cubicBezTo>
                  <a:cubicBezTo>
                    <a:pt x="37078" y="8131"/>
                    <a:pt x="56709" y="0"/>
                    <a:pt x="77177" y="0"/>
                  </a:cubicBezTo>
                  <a:close/>
                </a:path>
              </a:pathLst>
            </a:custGeom>
            <a:solidFill>
              <a:srgbClr val="C9C9C9"/>
            </a:solidFill>
          </p:spPr>
          <p:txBody>
            <a:bodyPr/>
            <a:lstStyle/>
            <a:p>
              <a:endParaRPr lang="ar-EG"/>
            </a:p>
          </p:txBody>
        </p:sp>
        <p:sp>
          <p:nvSpPr>
            <p:cNvPr id="21" name="TextBox 21"/>
            <p:cNvSpPr txBox="1"/>
            <p:nvPr/>
          </p:nvSpPr>
          <p:spPr>
            <a:xfrm>
              <a:off x="0" y="-66675"/>
              <a:ext cx="1347421" cy="599049"/>
            </a:xfrm>
            <a:prstGeom prst="rect">
              <a:avLst/>
            </a:prstGeom>
          </p:spPr>
          <p:txBody>
            <a:bodyPr lIns="50800" tIns="50800" rIns="50800" bIns="50800" rtlCol="0" anchor="ctr"/>
            <a:lstStyle/>
            <a:p>
              <a:pPr algn="ctr">
                <a:lnSpc>
                  <a:spcPts val="5040"/>
                </a:lnSpc>
              </a:pPr>
              <a:r>
                <a:rPr lang="en-US" sz="3600">
                  <a:solidFill>
                    <a:srgbClr val="084C6E"/>
                  </a:solidFill>
                  <a:latin typeface="Open Sauce Bold"/>
                </a:rPr>
                <a:t>Facial expression recognition model</a:t>
              </a:r>
            </a:p>
            <a:p>
              <a:pPr algn="ctr">
                <a:lnSpc>
                  <a:spcPts val="5040"/>
                </a:lnSpc>
              </a:pPr>
              <a:endParaRPr lang="en-US" sz="3600">
                <a:solidFill>
                  <a:srgbClr val="084C6E"/>
                </a:solidFill>
                <a:latin typeface="Open Sauce Bold"/>
              </a:endParaRPr>
            </a:p>
          </p:txBody>
        </p:sp>
      </p:grpSp>
      <p:grpSp>
        <p:nvGrpSpPr>
          <p:cNvPr id="22" name="Group 22"/>
          <p:cNvGrpSpPr/>
          <p:nvPr/>
        </p:nvGrpSpPr>
        <p:grpSpPr>
          <a:xfrm>
            <a:off x="11241181" y="7022569"/>
            <a:ext cx="7046819" cy="2384584"/>
            <a:chOff x="0" y="0"/>
            <a:chExt cx="1855952" cy="628039"/>
          </a:xfrm>
        </p:grpSpPr>
        <p:sp>
          <p:nvSpPr>
            <p:cNvPr id="23" name="Freeform 23"/>
            <p:cNvSpPr/>
            <p:nvPr/>
          </p:nvSpPr>
          <p:spPr>
            <a:xfrm>
              <a:off x="0" y="0"/>
              <a:ext cx="1855952" cy="628039"/>
            </a:xfrm>
            <a:custGeom>
              <a:avLst/>
              <a:gdLst/>
              <a:ahLst/>
              <a:cxnLst/>
              <a:rect l="l" t="t" r="r" b="b"/>
              <a:pathLst>
                <a:path w="1855952" h="628039">
                  <a:moveTo>
                    <a:pt x="56031" y="0"/>
                  </a:moveTo>
                  <a:lnTo>
                    <a:pt x="1799922" y="0"/>
                  </a:lnTo>
                  <a:cubicBezTo>
                    <a:pt x="1814782" y="0"/>
                    <a:pt x="1829034" y="5903"/>
                    <a:pt x="1839541" y="16411"/>
                  </a:cubicBezTo>
                  <a:cubicBezTo>
                    <a:pt x="1850049" y="26919"/>
                    <a:pt x="1855952" y="41170"/>
                    <a:pt x="1855952" y="56031"/>
                  </a:cubicBezTo>
                  <a:lnTo>
                    <a:pt x="1855952" y="572008"/>
                  </a:lnTo>
                  <a:cubicBezTo>
                    <a:pt x="1855952" y="586868"/>
                    <a:pt x="1850049" y="601120"/>
                    <a:pt x="1839541" y="611627"/>
                  </a:cubicBezTo>
                  <a:cubicBezTo>
                    <a:pt x="1829034" y="622135"/>
                    <a:pt x="1814782" y="628039"/>
                    <a:pt x="1799922" y="628039"/>
                  </a:cubicBezTo>
                  <a:lnTo>
                    <a:pt x="56031" y="628039"/>
                  </a:lnTo>
                  <a:cubicBezTo>
                    <a:pt x="41170" y="628039"/>
                    <a:pt x="26919" y="622135"/>
                    <a:pt x="16411" y="611627"/>
                  </a:cubicBezTo>
                  <a:cubicBezTo>
                    <a:pt x="5903" y="601120"/>
                    <a:pt x="0" y="586868"/>
                    <a:pt x="0" y="572008"/>
                  </a:cubicBezTo>
                  <a:lnTo>
                    <a:pt x="0" y="56031"/>
                  </a:lnTo>
                  <a:cubicBezTo>
                    <a:pt x="0" y="41170"/>
                    <a:pt x="5903" y="26919"/>
                    <a:pt x="16411" y="16411"/>
                  </a:cubicBezTo>
                  <a:cubicBezTo>
                    <a:pt x="26919" y="5903"/>
                    <a:pt x="41170" y="0"/>
                    <a:pt x="56031" y="0"/>
                  </a:cubicBezTo>
                  <a:close/>
                </a:path>
              </a:pathLst>
            </a:custGeom>
            <a:solidFill>
              <a:srgbClr val="38B6FF"/>
            </a:solidFill>
          </p:spPr>
          <p:txBody>
            <a:bodyPr/>
            <a:lstStyle/>
            <a:p>
              <a:endParaRPr lang="ar-EG"/>
            </a:p>
          </p:txBody>
        </p:sp>
        <p:sp>
          <p:nvSpPr>
            <p:cNvPr id="24" name="TextBox 24"/>
            <p:cNvSpPr txBox="1"/>
            <p:nvPr/>
          </p:nvSpPr>
          <p:spPr>
            <a:xfrm>
              <a:off x="0" y="-76200"/>
              <a:ext cx="1855952" cy="704239"/>
            </a:xfrm>
            <a:prstGeom prst="rect">
              <a:avLst/>
            </a:prstGeom>
          </p:spPr>
          <p:txBody>
            <a:bodyPr lIns="50800" tIns="50800" rIns="50800" bIns="50800" rtlCol="0" anchor="ctr"/>
            <a:lstStyle/>
            <a:p>
              <a:pPr algn="ctr">
                <a:lnSpc>
                  <a:spcPts val="5599"/>
                </a:lnSpc>
              </a:pPr>
              <a:r>
                <a:rPr lang="en-US" sz="3999">
                  <a:solidFill>
                    <a:srgbClr val="084C6E"/>
                  </a:solidFill>
                  <a:latin typeface="Open Sauce"/>
                </a:rPr>
                <a:t> Facial expression category</a:t>
              </a:r>
            </a:p>
            <a:p>
              <a:pPr algn="ctr">
                <a:lnSpc>
                  <a:spcPts val="3780"/>
                </a:lnSpc>
              </a:pPr>
              <a:r>
                <a:rPr lang="en-US" sz="2700">
                  <a:solidFill>
                    <a:srgbClr val="084C6E"/>
                  </a:solidFill>
                  <a:latin typeface="Open Sauce"/>
                </a:rPr>
                <a:t>angry, disgust, scared, happy, sad, surprised, neutral</a:t>
              </a:r>
            </a:p>
            <a:p>
              <a:pPr algn="ctr">
                <a:lnSpc>
                  <a:spcPts val="4900"/>
                </a:lnSpc>
              </a:pPr>
              <a:endParaRPr lang="en-US" sz="2700">
                <a:solidFill>
                  <a:srgbClr val="084C6E"/>
                </a:solidFill>
                <a:latin typeface="Open Sauce"/>
              </a:endParaRPr>
            </a:p>
          </p:txBody>
        </p:sp>
      </p:grpSp>
      <p:sp>
        <p:nvSpPr>
          <p:cNvPr id="25" name="Freeform 25"/>
          <p:cNvSpPr/>
          <p:nvPr/>
        </p:nvSpPr>
        <p:spPr>
          <a:xfrm>
            <a:off x="2920468" y="5028132"/>
            <a:ext cx="1453640" cy="519676"/>
          </a:xfrm>
          <a:custGeom>
            <a:avLst/>
            <a:gdLst/>
            <a:ahLst/>
            <a:cxnLst/>
            <a:rect l="l" t="t" r="r" b="b"/>
            <a:pathLst>
              <a:path w="1453640" h="519676">
                <a:moveTo>
                  <a:pt x="0" y="0"/>
                </a:moveTo>
                <a:lnTo>
                  <a:pt x="1453639" y="0"/>
                </a:lnTo>
                <a:lnTo>
                  <a:pt x="1453639" y="519676"/>
                </a:lnTo>
                <a:lnTo>
                  <a:pt x="0" y="519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26" name="TextBox 26"/>
          <p:cNvSpPr txBox="1"/>
          <p:nvPr/>
        </p:nvSpPr>
        <p:spPr>
          <a:xfrm>
            <a:off x="6136116" y="1402842"/>
            <a:ext cx="6015768" cy="914400"/>
          </a:xfrm>
          <a:prstGeom prst="rect">
            <a:avLst/>
          </a:prstGeom>
        </p:spPr>
        <p:txBody>
          <a:bodyPr lIns="0" tIns="0" rIns="0" bIns="0" rtlCol="0" anchor="t">
            <a:spAutoFit/>
          </a:bodyPr>
          <a:lstStyle/>
          <a:p>
            <a:pPr marL="0" lvl="0" indent="0" algn="ctr">
              <a:lnSpc>
                <a:spcPts val="6661"/>
              </a:lnSpc>
              <a:spcBef>
                <a:spcPct val="0"/>
              </a:spcBef>
            </a:pPr>
            <a:r>
              <a:rPr lang="en-US" sz="5551">
                <a:solidFill>
                  <a:srgbClr val="084C6E"/>
                </a:solidFill>
                <a:latin typeface="Codec Pro Bold"/>
              </a:rPr>
              <a:t>STEPS</a:t>
            </a:r>
          </a:p>
        </p:txBody>
      </p:sp>
      <p:sp>
        <p:nvSpPr>
          <p:cNvPr id="27" name="TextBox 27"/>
          <p:cNvSpPr txBox="1"/>
          <p:nvPr/>
        </p:nvSpPr>
        <p:spPr>
          <a:xfrm>
            <a:off x="9449052" y="4770816"/>
            <a:ext cx="3851358" cy="679450"/>
          </a:xfrm>
          <a:prstGeom prst="rect">
            <a:avLst/>
          </a:prstGeom>
        </p:spPr>
        <p:txBody>
          <a:bodyPr lIns="0" tIns="0" rIns="0" bIns="0" rtlCol="0" anchor="t">
            <a:spAutoFit/>
          </a:bodyPr>
          <a:lstStyle/>
          <a:p>
            <a:pPr algn="ctr">
              <a:lnSpc>
                <a:spcPts val="5599"/>
              </a:lnSpc>
              <a:spcBef>
                <a:spcPct val="0"/>
              </a:spcBef>
            </a:pPr>
            <a:r>
              <a:rPr lang="en-US" sz="3999">
                <a:solidFill>
                  <a:srgbClr val="084C6E"/>
                </a:solidFill>
                <a:latin typeface="Open Sauce Bold"/>
              </a:rPr>
              <a:t>Faces position</a:t>
            </a:r>
          </a:p>
        </p:txBody>
      </p:sp>
      <p:sp>
        <p:nvSpPr>
          <p:cNvPr id="28" name="Freeform 28"/>
          <p:cNvSpPr/>
          <p:nvPr/>
        </p:nvSpPr>
        <p:spPr>
          <a:xfrm>
            <a:off x="3332592" y="7749023"/>
            <a:ext cx="1303044" cy="465838"/>
          </a:xfrm>
          <a:custGeom>
            <a:avLst/>
            <a:gdLst/>
            <a:ahLst/>
            <a:cxnLst/>
            <a:rect l="l" t="t" r="r" b="b"/>
            <a:pathLst>
              <a:path w="1303044" h="465838">
                <a:moveTo>
                  <a:pt x="0" y="0"/>
                </a:moveTo>
                <a:lnTo>
                  <a:pt x="1303043" y="0"/>
                </a:lnTo>
                <a:lnTo>
                  <a:pt x="1303043" y="465838"/>
                </a:lnTo>
                <a:lnTo>
                  <a:pt x="0" y="4658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29" name="Freeform 29"/>
          <p:cNvSpPr/>
          <p:nvPr/>
        </p:nvSpPr>
        <p:spPr>
          <a:xfrm>
            <a:off x="9751624" y="7981942"/>
            <a:ext cx="1489557" cy="532517"/>
          </a:xfrm>
          <a:custGeom>
            <a:avLst/>
            <a:gdLst/>
            <a:ahLst/>
            <a:cxnLst/>
            <a:rect l="l" t="t" r="r" b="b"/>
            <a:pathLst>
              <a:path w="1489557" h="532517">
                <a:moveTo>
                  <a:pt x="0" y="0"/>
                </a:moveTo>
                <a:lnTo>
                  <a:pt x="1489557" y="0"/>
                </a:lnTo>
                <a:lnTo>
                  <a:pt x="1489557" y="532517"/>
                </a:lnTo>
                <a:lnTo>
                  <a:pt x="0" y="5325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30" name="Freeform 30"/>
          <p:cNvSpPr/>
          <p:nvPr/>
        </p:nvSpPr>
        <p:spPr>
          <a:xfrm>
            <a:off x="7995412" y="4986345"/>
            <a:ext cx="1453640" cy="519676"/>
          </a:xfrm>
          <a:custGeom>
            <a:avLst/>
            <a:gdLst/>
            <a:ahLst/>
            <a:cxnLst/>
            <a:rect l="l" t="t" r="r" b="b"/>
            <a:pathLst>
              <a:path w="1453640" h="519676">
                <a:moveTo>
                  <a:pt x="0" y="0"/>
                </a:moveTo>
                <a:lnTo>
                  <a:pt x="1453640" y="0"/>
                </a:lnTo>
                <a:lnTo>
                  <a:pt x="1453640" y="519677"/>
                </a:lnTo>
                <a:lnTo>
                  <a:pt x="0" y="5196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31" name="Freeform 31"/>
          <p:cNvSpPr/>
          <p:nvPr/>
        </p:nvSpPr>
        <p:spPr>
          <a:xfrm>
            <a:off x="13169540" y="5069919"/>
            <a:ext cx="1453640" cy="519676"/>
          </a:xfrm>
          <a:custGeom>
            <a:avLst/>
            <a:gdLst/>
            <a:ahLst/>
            <a:cxnLst/>
            <a:rect l="l" t="t" r="r" b="b"/>
            <a:pathLst>
              <a:path w="1453640" h="519676">
                <a:moveTo>
                  <a:pt x="0" y="0"/>
                </a:moveTo>
                <a:lnTo>
                  <a:pt x="1453640" y="0"/>
                </a:lnTo>
                <a:lnTo>
                  <a:pt x="1453640" y="519676"/>
                </a:lnTo>
                <a:lnTo>
                  <a:pt x="0" y="519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32" name="AutoShape 32"/>
          <p:cNvSpPr/>
          <p:nvPr/>
        </p:nvSpPr>
        <p:spPr>
          <a:xfrm>
            <a:off x="2570549" y="2441107"/>
            <a:ext cx="13146901" cy="0"/>
          </a:xfrm>
          <a:prstGeom prst="line">
            <a:avLst/>
          </a:prstGeom>
          <a:ln w="57150" cap="flat">
            <a:solidFill>
              <a:srgbClr val="084C6E"/>
            </a:solidFill>
            <a:prstDash val="solid"/>
            <a:headEnd type="none" w="sm" len="sm"/>
            <a:tailEnd type="none" w="sm" len="sm"/>
          </a:ln>
        </p:spPr>
        <p:txBody>
          <a:bodyPr/>
          <a:lstStyle/>
          <a:p>
            <a:endParaRPr lang="ar-EG"/>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TextBox 4"/>
          <p:cNvSpPr txBox="1"/>
          <p:nvPr/>
        </p:nvSpPr>
        <p:spPr>
          <a:xfrm>
            <a:off x="3749103" y="349112"/>
            <a:ext cx="9720605" cy="1171476"/>
          </a:xfrm>
          <a:prstGeom prst="rect">
            <a:avLst/>
          </a:prstGeom>
        </p:spPr>
        <p:txBody>
          <a:bodyPr lIns="0" tIns="0" rIns="0" bIns="0" rtlCol="0" anchor="t">
            <a:spAutoFit/>
          </a:bodyPr>
          <a:lstStyle/>
          <a:p>
            <a:pPr marL="0" lvl="0" indent="0" algn="ctr">
              <a:lnSpc>
                <a:spcPts val="8341"/>
              </a:lnSpc>
              <a:spcBef>
                <a:spcPct val="0"/>
              </a:spcBef>
            </a:pPr>
            <a:r>
              <a:rPr lang="en-US" sz="6951">
                <a:solidFill>
                  <a:srgbClr val="084C6E"/>
                </a:solidFill>
                <a:latin typeface="Codec Pro Bold"/>
              </a:rPr>
              <a:t>LIBRARIES </a:t>
            </a:r>
          </a:p>
        </p:txBody>
      </p:sp>
      <p:sp>
        <p:nvSpPr>
          <p:cNvPr id="5" name="TextBox 5"/>
          <p:cNvSpPr txBox="1"/>
          <p:nvPr/>
        </p:nvSpPr>
        <p:spPr>
          <a:xfrm>
            <a:off x="1090087" y="2993378"/>
            <a:ext cx="6186415" cy="687237"/>
          </a:xfrm>
          <a:prstGeom prst="rect">
            <a:avLst/>
          </a:prstGeom>
        </p:spPr>
        <p:txBody>
          <a:bodyPr lIns="0" tIns="0" rIns="0" bIns="0" rtlCol="0" anchor="t">
            <a:spAutoFit/>
          </a:bodyPr>
          <a:lstStyle/>
          <a:p>
            <a:pPr>
              <a:lnSpc>
                <a:spcPts val="5695"/>
              </a:lnSpc>
              <a:spcBef>
                <a:spcPct val="0"/>
              </a:spcBef>
            </a:pPr>
            <a:r>
              <a:rPr lang="en-US" sz="4068">
                <a:solidFill>
                  <a:srgbClr val="084C6E"/>
                </a:solidFill>
                <a:latin typeface="Open Sauce Bold"/>
              </a:rPr>
              <a:t>Pillow and OpenCv:-</a:t>
            </a:r>
          </a:p>
        </p:txBody>
      </p:sp>
      <p:sp>
        <p:nvSpPr>
          <p:cNvPr id="6" name="TextBox 6"/>
          <p:cNvSpPr txBox="1"/>
          <p:nvPr/>
        </p:nvSpPr>
        <p:spPr>
          <a:xfrm>
            <a:off x="772820" y="4318790"/>
            <a:ext cx="15146226" cy="3478530"/>
          </a:xfrm>
          <a:prstGeom prst="rect">
            <a:avLst/>
          </a:prstGeom>
        </p:spPr>
        <p:txBody>
          <a:bodyPr lIns="0" tIns="0" rIns="0" bIns="0" rtlCol="0" anchor="t">
            <a:spAutoFit/>
          </a:bodyPr>
          <a:lstStyle/>
          <a:p>
            <a:pPr>
              <a:lnSpc>
                <a:spcPts val="4619"/>
              </a:lnSpc>
            </a:pPr>
            <a:endParaRPr/>
          </a:p>
          <a:p>
            <a:pPr marL="712467" lvl="1" indent="-356233">
              <a:lnSpc>
                <a:spcPts val="4619"/>
              </a:lnSpc>
              <a:buFont typeface="Arial"/>
              <a:buChar char="•"/>
            </a:pPr>
            <a:r>
              <a:rPr lang="en-US" sz="3299">
                <a:solidFill>
                  <a:srgbClr val="3954A3"/>
                </a:solidFill>
                <a:latin typeface="Open Sauce Bold"/>
              </a:rPr>
              <a:t>Used for opening, manipulating, and saving images.</a:t>
            </a:r>
          </a:p>
          <a:p>
            <a:pPr marL="712467" lvl="1" indent="-356233">
              <a:lnSpc>
                <a:spcPts val="4619"/>
              </a:lnSpc>
              <a:buFont typeface="Arial"/>
              <a:buChar char="•"/>
            </a:pPr>
            <a:r>
              <a:rPr lang="en-US" sz="3299">
                <a:solidFill>
                  <a:srgbClr val="3954A3"/>
                </a:solidFill>
                <a:latin typeface="Open Sauce Bold"/>
              </a:rPr>
              <a:t>Used for face detection and capturing images from the camera.</a:t>
            </a:r>
          </a:p>
          <a:p>
            <a:pPr marL="712467" lvl="1" indent="-356233">
              <a:lnSpc>
                <a:spcPts val="4619"/>
              </a:lnSpc>
              <a:buFont typeface="Arial"/>
              <a:buChar char="•"/>
            </a:pPr>
            <a:r>
              <a:rPr lang="en-US" sz="3299">
                <a:solidFill>
                  <a:srgbClr val="3954A3"/>
                </a:solidFill>
                <a:latin typeface="Open Sauce Bold"/>
              </a:rPr>
              <a:t>The face detection algorithm is implemented using the Haar Cascade Classifier</a:t>
            </a:r>
          </a:p>
          <a:p>
            <a:pPr marL="712467" lvl="1" indent="-356233">
              <a:lnSpc>
                <a:spcPts val="4619"/>
              </a:lnSpc>
              <a:buFont typeface="Arial"/>
              <a:buChar char="•"/>
            </a:pPr>
            <a:r>
              <a:rPr lang="en-US" sz="3299">
                <a:solidFill>
                  <a:srgbClr val="3954A3"/>
                </a:solidFill>
                <a:latin typeface="Open Sauce Bold"/>
              </a:rPr>
              <a:t>In general --&gt; for image processing.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CF">
                <a:alpha val="100000"/>
              </a:srgbClr>
            </a:gs>
            <a:gs pos="50000">
              <a:srgbClr val="FFFFFF">
                <a:alpha val="100000"/>
              </a:srgbClr>
            </a:gs>
            <a:gs pos="100000">
              <a:srgbClr val="84BFDD">
                <a:alpha val="100000"/>
              </a:srgbClr>
            </a:gs>
          </a:gsLst>
          <a:lin ang="2100000"/>
        </a:gradFill>
        <a:effectLst/>
      </p:bgPr>
    </p:bg>
    <p:spTree>
      <p:nvGrpSpPr>
        <p:cNvPr id="1" name=""/>
        <p:cNvGrpSpPr/>
        <p:nvPr/>
      </p:nvGrpSpPr>
      <p:grpSpPr>
        <a:xfrm>
          <a:off x="0" y="0"/>
          <a:ext cx="0" cy="0"/>
          <a:chOff x="0" y="0"/>
          <a:chExt cx="0" cy="0"/>
        </a:xfrm>
      </p:grpSpPr>
      <p:sp>
        <p:nvSpPr>
          <p:cNvPr id="2" name="TextBox 2"/>
          <p:cNvSpPr txBox="1"/>
          <p:nvPr/>
        </p:nvSpPr>
        <p:spPr>
          <a:xfrm>
            <a:off x="1028700" y="2874309"/>
            <a:ext cx="2214129" cy="781050"/>
          </a:xfrm>
          <a:prstGeom prst="rect">
            <a:avLst/>
          </a:prstGeom>
        </p:spPr>
        <p:txBody>
          <a:bodyPr lIns="0" tIns="0" rIns="0" bIns="0" rtlCol="0" anchor="t">
            <a:spAutoFit/>
          </a:bodyPr>
          <a:lstStyle/>
          <a:p>
            <a:pPr marL="0" lvl="0" indent="0">
              <a:lnSpc>
                <a:spcPts val="5582"/>
              </a:lnSpc>
              <a:spcBef>
                <a:spcPct val="0"/>
              </a:spcBef>
            </a:pPr>
            <a:r>
              <a:rPr lang="en-US" sz="4651">
                <a:solidFill>
                  <a:srgbClr val="084C6E"/>
                </a:solidFill>
                <a:latin typeface="Codec Pro Bold"/>
              </a:rPr>
              <a:t>NumPy:</a:t>
            </a:r>
          </a:p>
        </p:txBody>
      </p:sp>
      <p:sp>
        <p:nvSpPr>
          <p:cNvPr id="3" name="Freeform 3"/>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Freeform 4"/>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5" name="TextBox 5"/>
          <p:cNvSpPr txBox="1"/>
          <p:nvPr/>
        </p:nvSpPr>
        <p:spPr>
          <a:xfrm>
            <a:off x="477577" y="3712509"/>
            <a:ext cx="17332846" cy="3765572"/>
          </a:xfrm>
          <a:prstGeom prst="rect">
            <a:avLst/>
          </a:prstGeom>
        </p:spPr>
        <p:txBody>
          <a:bodyPr lIns="0" tIns="0" rIns="0" bIns="0" rtlCol="0" anchor="t">
            <a:spAutoFit/>
          </a:bodyPr>
          <a:lstStyle/>
          <a:p>
            <a:pPr marL="656238" lvl="1" indent="-328119">
              <a:lnSpc>
                <a:spcPts val="4741"/>
              </a:lnSpc>
              <a:buFont typeface="Arial"/>
              <a:buChar char="•"/>
            </a:pPr>
            <a:r>
              <a:rPr lang="en-US" sz="3039" spc="130">
                <a:solidFill>
                  <a:srgbClr val="0071BC"/>
                </a:solidFill>
                <a:latin typeface="Codec Pro Bold"/>
              </a:rPr>
              <a:t>NumPy is a powerful library for numerical operations in Python, particularly for working with arrays.</a:t>
            </a:r>
          </a:p>
          <a:p>
            <a:pPr marL="656238" lvl="1" indent="-328119">
              <a:lnSpc>
                <a:spcPts val="4741"/>
              </a:lnSpc>
              <a:buFont typeface="Arial"/>
              <a:buChar char="•"/>
            </a:pPr>
            <a:r>
              <a:rPr lang="en-US" sz="3039" spc="130">
                <a:solidFill>
                  <a:srgbClr val="0071BC"/>
                </a:solidFill>
                <a:latin typeface="Codec Pro Bold"/>
              </a:rPr>
              <a:t>In the code, NumPy is used to manipulate image data. For example:</a:t>
            </a:r>
          </a:p>
          <a:p>
            <a:pPr marL="656238" lvl="1" indent="-328119">
              <a:lnSpc>
                <a:spcPts val="4741"/>
              </a:lnSpc>
              <a:buFont typeface="Arial"/>
              <a:buChar char="•"/>
            </a:pPr>
            <a:r>
              <a:rPr lang="en-US" sz="3039" spc="130">
                <a:solidFill>
                  <a:srgbClr val="0071BC"/>
                </a:solidFill>
                <a:latin typeface="Codec Pro Bold"/>
              </a:rPr>
              <a:t>onp.expand_dims: Adds an extra dimension to the image data array.</a:t>
            </a:r>
          </a:p>
          <a:p>
            <a:pPr marL="656238" lvl="1" indent="-328119">
              <a:lnSpc>
                <a:spcPts val="4741"/>
              </a:lnSpc>
              <a:buFont typeface="Arial"/>
              <a:buChar char="•"/>
            </a:pPr>
            <a:r>
              <a:rPr lang="en-US" sz="3039" spc="130">
                <a:solidFill>
                  <a:srgbClr val="0071BC"/>
                </a:solidFill>
                <a:latin typeface="Codec Pro Bold"/>
              </a:rPr>
              <a:t>oimg_pixels /= 255.0: Normalizes the pixel values to be in the range [0, 1].</a:t>
            </a:r>
          </a:p>
          <a:p>
            <a:pPr>
              <a:lnSpc>
                <a:spcPts val="4741"/>
              </a:lnSpc>
            </a:pPr>
            <a:endParaRPr lang="en-US" sz="3039" spc="130">
              <a:solidFill>
                <a:srgbClr val="0071BC"/>
              </a:solidFill>
              <a:latin typeface="Codec Pro Bold"/>
            </a:endParaRPr>
          </a:p>
        </p:txBody>
      </p:sp>
      <p:sp>
        <p:nvSpPr>
          <p:cNvPr id="6" name="TextBox 6"/>
          <p:cNvSpPr txBox="1"/>
          <p:nvPr/>
        </p:nvSpPr>
        <p:spPr>
          <a:xfrm>
            <a:off x="4425019" y="616184"/>
            <a:ext cx="8874079" cy="1112594"/>
          </a:xfrm>
          <a:prstGeom prst="rect">
            <a:avLst/>
          </a:prstGeom>
        </p:spPr>
        <p:txBody>
          <a:bodyPr lIns="0" tIns="0" rIns="0" bIns="0" rtlCol="0" anchor="t">
            <a:spAutoFit/>
          </a:bodyPr>
          <a:lstStyle/>
          <a:p>
            <a:pPr marL="0" lvl="0" indent="0" algn="ctr">
              <a:lnSpc>
                <a:spcPts val="8053"/>
              </a:lnSpc>
              <a:spcBef>
                <a:spcPct val="0"/>
              </a:spcBef>
            </a:pPr>
            <a:r>
              <a:rPr lang="en-US" sz="6711">
                <a:solidFill>
                  <a:srgbClr val="084C6E"/>
                </a:solidFill>
                <a:latin typeface="Codec Pro Bold"/>
              </a:rPr>
              <a:t>LIBRARIES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TextBox 4"/>
          <p:cNvSpPr txBox="1"/>
          <p:nvPr/>
        </p:nvSpPr>
        <p:spPr>
          <a:xfrm>
            <a:off x="3749103" y="349112"/>
            <a:ext cx="9720605" cy="1171476"/>
          </a:xfrm>
          <a:prstGeom prst="rect">
            <a:avLst/>
          </a:prstGeom>
        </p:spPr>
        <p:txBody>
          <a:bodyPr lIns="0" tIns="0" rIns="0" bIns="0" rtlCol="0" anchor="t">
            <a:spAutoFit/>
          </a:bodyPr>
          <a:lstStyle/>
          <a:p>
            <a:pPr marL="0" lvl="0" indent="0" algn="ctr">
              <a:lnSpc>
                <a:spcPts val="8341"/>
              </a:lnSpc>
              <a:spcBef>
                <a:spcPct val="0"/>
              </a:spcBef>
            </a:pPr>
            <a:r>
              <a:rPr lang="en-US" sz="6951">
                <a:solidFill>
                  <a:srgbClr val="084C6E"/>
                </a:solidFill>
                <a:latin typeface="Codec Pro Bold"/>
              </a:rPr>
              <a:t>LIBRARIES </a:t>
            </a:r>
          </a:p>
        </p:txBody>
      </p:sp>
      <p:sp>
        <p:nvSpPr>
          <p:cNvPr id="5" name="TextBox 5"/>
          <p:cNvSpPr txBox="1"/>
          <p:nvPr/>
        </p:nvSpPr>
        <p:spPr>
          <a:xfrm>
            <a:off x="1669642" y="3017526"/>
            <a:ext cx="6186415" cy="687237"/>
          </a:xfrm>
          <a:prstGeom prst="rect">
            <a:avLst/>
          </a:prstGeom>
        </p:spPr>
        <p:txBody>
          <a:bodyPr lIns="0" tIns="0" rIns="0" bIns="0" rtlCol="0" anchor="t">
            <a:spAutoFit/>
          </a:bodyPr>
          <a:lstStyle/>
          <a:p>
            <a:pPr>
              <a:lnSpc>
                <a:spcPts val="5695"/>
              </a:lnSpc>
              <a:spcBef>
                <a:spcPct val="0"/>
              </a:spcBef>
            </a:pPr>
            <a:r>
              <a:rPr lang="en-US" sz="4068">
                <a:solidFill>
                  <a:srgbClr val="084C6E"/>
                </a:solidFill>
                <a:latin typeface="Open Sauce Bold"/>
              </a:rPr>
              <a:t>TensorFlow / Keras:</a:t>
            </a:r>
          </a:p>
        </p:txBody>
      </p:sp>
      <p:sp>
        <p:nvSpPr>
          <p:cNvPr id="6" name="TextBox 6"/>
          <p:cNvSpPr txBox="1"/>
          <p:nvPr/>
        </p:nvSpPr>
        <p:spPr>
          <a:xfrm>
            <a:off x="1028700" y="4282830"/>
            <a:ext cx="15146226" cy="3488055"/>
          </a:xfrm>
          <a:prstGeom prst="rect">
            <a:avLst/>
          </a:prstGeom>
        </p:spPr>
        <p:txBody>
          <a:bodyPr lIns="0" tIns="0" rIns="0" bIns="0" rtlCol="0" anchor="t">
            <a:spAutoFit/>
          </a:bodyPr>
          <a:lstStyle/>
          <a:p>
            <a:pPr marL="712467" lvl="1" indent="-356233">
              <a:lnSpc>
                <a:spcPts val="4619"/>
              </a:lnSpc>
              <a:buFont typeface="Arial"/>
              <a:buChar char="•"/>
            </a:pPr>
            <a:r>
              <a:rPr lang="en-US" sz="3299">
                <a:solidFill>
                  <a:srgbClr val="3954A3"/>
                </a:solidFill>
                <a:latin typeface="Open Sauce Bold"/>
              </a:rPr>
              <a:t>TensorFlow is a deep learning framework, and in this code, Keras (which is integrated into TensorFlow) is used for loading and using a pre-trained neural network model.</a:t>
            </a:r>
          </a:p>
          <a:p>
            <a:pPr marL="712467" lvl="1" indent="-356233">
              <a:lnSpc>
                <a:spcPts val="4619"/>
              </a:lnSpc>
              <a:buFont typeface="Arial"/>
              <a:buChar char="•"/>
            </a:pPr>
            <a:r>
              <a:rPr lang="en-US" sz="3299">
                <a:solidFill>
                  <a:srgbClr val="3954A3"/>
                </a:solidFill>
                <a:latin typeface="Open Sauce Bold"/>
              </a:rPr>
              <a:t>Keras functions like img_to_array, model_from_json, and load_weights are used for image preprocessing and loading a pre-trained 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Freeform 4"/>
          <p:cNvSpPr/>
          <p:nvPr/>
        </p:nvSpPr>
        <p:spPr>
          <a:xfrm>
            <a:off x="2420611" y="2207870"/>
            <a:ext cx="10655486" cy="767335"/>
          </a:xfrm>
          <a:custGeom>
            <a:avLst/>
            <a:gdLst/>
            <a:ahLst/>
            <a:cxnLst/>
            <a:rect l="l" t="t" r="r" b="b"/>
            <a:pathLst>
              <a:path w="10655486" h="767335">
                <a:moveTo>
                  <a:pt x="0" y="0"/>
                </a:moveTo>
                <a:lnTo>
                  <a:pt x="10655486" y="0"/>
                </a:lnTo>
                <a:lnTo>
                  <a:pt x="10655486" y="767335"/>
                </a:lnTo>
                <a:lnTo>
                  <a:pt x="0" y="767335"/>
                </a:lnTo>
                <a:lnTo>
                  <a:pt x="0" y="0"/>
                </a:lnTo>
                <a:close/>
              </a:path>
            </a:pathLst>
          </a:custGeom>
          <a:blipFill>
            <a:blip r:embed="rId4"/>
            <a:stretch>
              <a:fillRect/>
            </a:stretch>
          </a:blipFill>
        </p:spPr>
        <p:txBody>
          <a:bodyPr/>
          <a:lstStyle/>
          <a:p>
            <a:endParaRPr lang="ar-EG"/>
          </a:p>
        </p:txBody>
      </p:sp>
      <p:sp>
        <p:nvSpPr>
          <p:cNvPr id="5" name="Freeform 5"/>
          <p:cNvSpPr/>
          <p:nvPr/>
        </p:nvSpPr>
        <p:spPr>
          <a:xfrm>
            <a:off x="772820" y="4267173"/>
            <a:ext cx="8699949" cy="5280316"/>
          </a:xfrm>
          <a:custGeom>
            <a:avLst/>
            <a:gdLst/>
            <a:ahLst/>
            <a:cxnLst/>
            <a:rect l="l" t="t" r="r" b="b"/>
            <a:pathLst>
              <a:path w="8699949" h="5280316">
                <a:moveTo>
                  <a:pt x="0" y="0"/>
                </a:moveTo>
                <a:lnTo>
                  <a:pt x="8699949" y="0"/>
                </a:lnTo>
                <a:lnTo>
                  <a:pt x="8699949" y="5280316"/>
                </a:lnTo>
                <a:lnTo>
                  <a:pt x="0" y="5280316"/>
                </a:lnTo>
                <a:lnTo>
                  <a:pt x="0" y="0"/>
                </a:lnTo>
                <a:close/>
              </a:path>
            </a:pathLst>
          </a:custGeom>
          <a:blipFill>
            <a:blip r:embed="rId5"/>
            <a:stretch>
              <a:fillRect/>
            </a:stretch>
          </a:blipFill>
        </p:spPr>
        <p:txBody>
          <a:bodyPr/>
          <a:lstStyle/>
          <a:p>
            <a:endParaRPr lang="ar-EG"/>
          </a:p>
        </p:txBody>
      </p:sp>
      <p:sp>
        <p:nvSpPr>
          <p:cNvPr id="6" name="TextBox 6"/>
          <p:cNvSpPr txBox="1"/>
          <p:nvPr/>
        </p:nvSpPr>
        <p:spPr>
          <a:xfrm>
            <a:off x="2420611" y="2937105"/>
            <a:ext cx="13380729" cy="691893"/>
          </a:xfrm>
          <a:prstGeom prst="rect">
            <a:avLst/>
          </a:prstGeom>
        </p:spPr>
        <p:txBody>
          <a:bodyPr lIns="0" tIns="0" rIns="0" bIns="0" rtlCol="0" anchor="t">
            <a:spAutoFit/>
          </a:bodyPr>
          <a:lstStyle/>
          <a:p>
            <a:pPr>
              <a:lnSpc>
                <a:spcPts val="2814"/>
              </a:lnSpc>
              <a:spcBef>
                <a:spcPct val="0"/>
              </a:spcBef>
            </a:pPr>
            <a:endParaRPr/>
          </a:p>
          <a:p>
            <a:pPr>
              <a:lnSpc>
                <a:spcPts val="2814"/>
              </a:lnSpc>
              <a:spcBef>
                <a:spcPct val="0"/>
              </a:spcBef>
            </a:pPr>
            <a:r>
              <a:rPr lang="en-US" sz="2010">
                <a:solidFill>
                  <a:srgbClr val="084C6E"/>
                </a:solidFill>
                <a:latin typeface="Open Sauce"/>
              </a:rPr>
              <a:t>The user is prompted to enter either "y" or "n" to decide whether to use the camera or provide a photo path. </a:t>
            </a:r>
          </a:p>
        </p:txBody>
      </p:sp>
      <p:sp>
        <p:nvSpPr>
          <p:cNvPr id="7" name="TextBox 7"/>
          <p:cNvSpPr txBox="1"/>
          <p:nvPr/>
        </p:nvSpPr>
        <p:spPr>
          <a:xfrm>
            <a:off x="4314391" y="658914"/>
            <a:ext cx="9720605" cy="1228692"/>
          </a:xfrm>
          <a:prstGeom prst="rect">
            <a:avLst/>
          </a:prstGeom>
        </p:spPr>
        <p:txBody>
          <a:bodyPr lIns="0" tIns="0" rIns="0" bIns="0" rtlCol="0" anchor="t">
            <a:spAutoFit/>
          </a:bodyPr>
          <a:lstStyle/>
          <a:p>
            <a:pPr marL="0" lvl="0" indent="0" algn="r">
              <a:lnSpc>
                <a:spcPts val="8821"/>
              </a:lnSpc>
              <a:spcBef>
                <a:spcPct val="0"/>
              </a:spcBef>
            </a:pPr>
            <a:r>
              <a:rPr lang="en-US" sz="7351">
                <a:solidFill>
                  <a:srgbClr val="084C6E"/>
                </a:solidFill>
                <a:latin typeface="Codec Pro Bold"/>
              </a:rPr>
              <a:t>FACE DETECTION</a:t>
            </a:r>
          </a:p>
        </p:txBody>
      </p:sp>
      <p:sp>
        <p:nvSpPr>
          <p:cNvPr id="8" name="TextBox 8"/>
          <p:cNvSpPr txBox="1"/>
          <p:nvPr/>
        </p:nvSpPr>
        <p:spPr>
          <a:xfrm>
            <a:off x="-11023702" y="1674630"/>
            <a:ext cx="12969889" cy="387853"/>
          </a:xfrm>
          <a:prstGeom prst="rect">
            <a:avLst/>
          </a:prstGeom>
        </p:spPr>
        <p:txBody>
          <a:bodyPr lIns="0" tIns="0" rIns="0" bIns="0" rtlCol="0" anchor="t">
            <a:spAutoFit/>
          </a:bodyPr>
          <a:lstStyle/>
          <a:p>
            <a:pPr algn="r">
              <a:lnSpc>
                <a:spcPts val="3290"/>
              </a:lnSpc>
              <a:spcBef>
                <a:spcPct val="0"/>
              </a:spcBef>
            </a:pPr>
            <a:r>
              <a:rPr lang="en-US" sz="2350">
                <a:solidFill>
                  <a:srgbClr val="084C6E"/>
                </a:solidFill>
                <a:latin typeface="Open Sauce Bold"/>
              </a:rPr>
              <a:t>Code Time:</a:t>
            </a:r>
          </a:p>
        </p:txBody>
      </p:sp>
      <p:sp>
        <p:nvSpPr>
          <p:cNvPr id="9" name="TextBox 9"/>
          <p:cNvSpPr txBox="1"/>
          <p:nvPr/>
        </p:nvSpPr>
        <p:spPr>
          <a:xfrm>
            <a:off x="9726416" y="4581498"/>
            <a:ext cx="7532884" cy="3838880"/>
          </a:xfrm>
          <a:prstGeom prst="rect">
            <a:avLst/>
          </a:prstGeom>
        </p:spPr>
        <p:txBody>
          <a:bodyPr lIns="0" tIns="0" rIns="0" bIns="0" rtlCol="0" anchor="t">
            <a:spAutoFit/>
          </a:bodyPr>
          <a:lstStyle/>
          <a:p>
            <a:pPr algn="just">
              <a:lnSpc>
                <a:spcPts val="3896"/>
              </a:lnSpc>
            </a:pPr>
            <a:r>
              <a:rPr lang="en-US" sz="2061" u="sng">
                <a:solidFill>
                  <a:srgbClr val="084C6E"/>
                </a:solidFill>
                <a:latin typeface="Open Sauce Bold"/>
              </a:rPr>
              <a:t>Description:</a:t>
            </a:r>
            <a:r>
              <a:rPr lang="en-US" sz="2061">
                <a:solidFill>
                  <a:srgbClr val="084C6E"/>
                </a:solidFill>
                <a:latin typeface="Open Sauce"/>
              </a:rPr>
              <a:t> </a:t>
            </a:r>
          </a:p>
          <a:p>
            <a:pPr algn="just">
              <a:lnSpc>
                <a:spcPts val="3896"/>
              </a:lnSpc>
            </a:pPr>
            <a:r>
              <a:rPr lang="en-US" sz="2061">
                <a:solidFill>
                  <a:srgbClr val="084C6E"/>
                </a:solidFill>
                <a:latin typeface="Open Sauce"/>
              </a:rPr>
              <a:t>If the user chooses to use the camera, it opens a connection to the default camera, captures a single frame, saves it as "captured_image.jpg," and sets the path variable to the image file path. </a:t>
            </a:r>
          </a:p>
          <a:p>
            <a:pPr algn="just">
              <a:lnSpc>
                <a:spcPts val="3896"/>
              </a:lnSpc>
            </a:pPr>
            <a:r>
              <a:rPr lang="en-US" sz="2061">
                <a:solidFill>
                  <a:srgbClr val="084C6E"/>
                </a:solidFill>
                <a:latin typeface="Open Sauce"/>
              </a:rPr>
              <a:t>If the user chooses not to use the camera, they are prompted to enter the path to an existing photo.</a:t>
            </a:r>
          </a:p>
          <a:p>
            <a:pPr algn="just">
              <a:lnSpc>
                <a:spcPts val="3896"/>
              </a:lnSpc>
            </a:pPr>
            <a:endParaRPr lang="en-US" sz="2061">
              <a:solidFill>
                <a:srgbClr val="084C6E"/>
              </a:solidFill>
              <a:latin typeface="Open Sauc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942034" y="773214"/>
            <a:ext cx="634533" cy="634533"/>
          </a:xfrm>
          <a:custGeom>
            <a:avLst/>
            <a:gdLst/>
            <a:ahLst/>
            <a:cxnLst/>
            <a:rect l="l" t="t" r="r" b="b"/>
            <a:pathLst>
              <a:path w="634533" h="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3" name="Freeform 3"/>
          <p:cNvSpPr/>
          <p:nvPr/>
        </p:nvSpPr>
        <p:spPr>
          <a:xfrm flipH="1">
            <a:off x="772820" y="773214"/>
            <a:ext cx="634533" cy="634533"/>
          </a:xfrm>
          <a:custGeom>
            <a:avLst/>
            <a:gdLst/>
            <a:ahLst/>
            <a:cxnLst/>
            <a:rect l="l" t="t" r="r" b="b"/>
            <a:pathLst>
              <a:path w="634533" h="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a:p>
        </p:txBody>
      </p:sp>
      <p:sp>
        <p:nvSpPr>
          <p:cNvPr id="4" name="Freeform 4"/>
          <p:cNvSpPr/>
          <p:nvPr/>
        </p:nvSpPr>
        <p:spPr>
          <a:xfrm>
            <a:off x="5929860" y="2365569"/>
            <a:ext cx="6193467" cy="787765"/>
          </a:xfrm>
          <a:custGeom>
            <a:avLst/>
            <a:gdLst/>
            <a:ahLst/>
            <a:cxnLst/>
            <a:rect l="l" t="t" r="r" b="b"/>
            <a:pathLst>
              <a:path w="6193467" h="787765">
                <a:moveTo>
                  <a:pt x="0" y="0"/>
                </a:moveTo>
                <a:lnTo>
                  <a:pt x="6193467" y="0"/>
                </a:lnTo>
                <a:lnTo>
                  <a:pt x="6193467" y="787766"/>
                </a:lnTo>
                <a:lnTo>
                  <a:pt x="0" y="787766"/>
                </a:lnTo>
                <a:lnTo>
                  <a:pt x="0" y="0"/>
                </a:lnTo>
                <a:close/>
              </a:path>
            </a:pathLst>
          </a:custGeom>
          <a:blipFill>
            <a:blip r:embed="rId4"/>
            <a:stretch>
              <a:fillRect/>
            </a:stretch>
          </a:blipFill>
        </p:spPr>
        <p:txBody>
          <a:bodyPr/>
          <a:lstStyle/>
          <a:p>
            <a:endParaRPr lang="ar-EG"/>
          </a:p>
        </p:txBody>
      </p:sp>
      <p:sp>
        <p:nvSpPr>
          <p:cNvPr id="5" name="Freeform 5"/>
          <p:cNvSpPr/>
          <p:nvPr/>
        </p:nvSpPr>
        <p:spPr>
          <a:xfrm>
            <a:off x="5929860" y="3858267"/>
            <a:ext cx="5751309" cy="1432053"/>
          </a:xfrm>
          <a:custGeom>
            <a:avLst/>
            <a:gdLst/>
            <a:ahLst/>
            <a:cxnLst/>
            <a:rect l="l" t="t" r="r" b="b"/>
            <a:pathLst>
              <a:path w="5751309" h="1432053">
                <a:moveTo>
                  <a:pt x="0" y="0"/>
                </a:moveTo>
                <a:lnTo>
                  <a:pt x="5751309" y="0"/>
                </a:lnTo>
                <a:lnTo>
                  <a:pt x="5751309" y="1432053"/>
                </a:lnTo>
                <a:lnTo>
                  <a:pt x="0" y="1432053"/>
                </a:lnTo>
                <a:lnTo>
                  <a:pt x="0" y="0"/>
                </a:lnTo>
                <a:close/>
              </a:path>
            </a:pathLst>
          </a:custGeom>
          <a:blipFill>
            <a:blip r:embed="rId5"/>
            <a:stretch>
              <a:fillRect/>
            </a:stretch>
          </a:blipFill>
        </p:spPr>
        <p:txBody>
          <a:bodyPr/>
          <a:lstStyle/>
          <a:p>
            <a:endParaRPr lang="ar-EG"/>
          </a:p>
        </p:txBody>
      </p:sp>
      <p:sp>
        <p:nvSpPr>
          <p:cNvPr id="6" name="TextBox 6"/>
          <p:cNvSpPr txBox="1"/>
          <p:nvPr/>
        </p:nvSpPr>
        <p:spPr>
          <a:xfrm>
            <a:off x="4314391" y="658914"/>
            <a:ext cx="9720605" cy="1228692"/>
          </a:xfrm>
          <a:prstGeom prst="rect">
            <a:avLst/>
          </a:prstGeom>
        </p:spPr>
        <p:txBody>
          <a:bodyPr lIns="0" tIns="0" rIns="0" bIns="0" rtlCol="0" anchor="t">
            <a:spAutoFit/>
          </a:bodyPr>
          <a:lstStyle/>
          <a:p>
            <a:pPr marL="0" lvl="0" indent="0" algn="r">
              <a:lnSpc>
                <a:spcPts val="8821"/>
              </a:lnSpc>
              <a:spcBef>
                <a:spcPct val="0"/>
              </a:spcBef>
            </a:pPr>
            <a:r>
              <a:rPr lang="en-US" sz="7351">
                <a:solidFill>
                  <a:srgbClr val="084C6E"/>
                </a:solidFill>
                <a:latin typeface="Codec Pro Bold"/>
              </a:rPr>
              <a:t>FACE DETECTION</a:t>
            </a:r>
          </a:p>
        </p:txBody>
      </p:sp>
      <p:sp>
        <p:nvSpPr>
          <p:cNvPr id="7" name="TextBox 7"/>
          <p:cNvSpPr txBox="1"/>
          <p:nvPr/>
        </p:nvSpPr>
        <p:spPr>
          <a:xfrm>
            <a:off x="-11023702" y="1674630"/>
            <a:ext cx="12969889" cy="387853"/>
          </a:xfrm>
          <a:prstGeom prst="rect">
            <a:avLst/>
          </a:prstGeom>
        </p:spPr>
        <p:txBody>
          <a:bodyPr lIns="0" tIns="0" rIns="0" bIns="0" rtlCol="0" anchor="t">
            <a:spAutoFit/>
          </a:bodyPr>
          <a:lstStyle/>
          <a:p>
            <a:pPr algn="r">
              <a:lnSpc>
                <a:spcPts val="3290"/>
              </a:lnSpc>
              <a:spcBef>
                <a:spcPct val="0"/>
              </a:spcBef>
            </a:pPr>
            <a:r>
              <a:rPr lang="en-US" sz="2350">
                <a:solidFill>
                  <a:srgbClr val="084C6E"/>
                </a:solidFill>
                <a:latin typeface="Open Sauce Bold"/>
              </a:rPr>
              <a:t>Code Time:</a:t>
            </a:r>
          </a:p>
        </p:txBody>
      </p:sp>
      <p:sp>
        <p:nvSpPr>
          <p:cNvPr id="8" name="TextBox 8"/>
          <p:cNvSpPr txBox="1"/>
          <p:nvPr/>
        </p:nvSpPr>
        <p:spPr>
          <a:xfrm>
            <a:off x="1746523" y="5957070"/>
            <a:ext cx="15512777" cy="1266992"/>
          </a:xfrm>
          <a:prstGeom prst="rect">
            <a:avLst/>
          </a:prstGeom>
        </p:spPr>
        <p:txBody>
          <a:bodyPr lIns="0" tIns="0" rIns="0" bIns="0" rtlCol="0" anchor="t">
            <a:spAutoFit/>
          </a:bodyPr>
          <a:lstStyle/>
          <a:p>
            <a:pPr algn="ctr">
              <a:lnSpc>
                <a:spcPts val="3265"/>
              </a:lnSpc>
            </a:pPr>
            <a:r>
              <a:rPr lang="en-US" sz="2332">
                <a:solidFill>
                  <a:srgbClr val="084C6E"/>
                </a:solidFill>
                <a:latin typeface="Open Sauce"/>
              </a:rPr>
              <a:t>detect_faces function from a module named f to perform face detection on the specified image (path) and saves the detected faces in the "recognition" directory.</a:t>
            </a:r>
          </a:p>
          <a:p>
            <a:pPr algn="ctr">
              <a:lnSpc>
                <a:spcPts val="3740"/>
              </a:lnSpc>
              <a:spcBef>
                <a:spcPct val="0"/>
              </a:spcBef>
            </a:pPr>
            <a:endParaRPr lang="en-US" sz="2332">
              <a:solidFill>
                <a:srgbClr val="084C6E"/>
              </a:solidFill>
              <a:latin typeface="Open Sauc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1631</Words>
  <Application>Microsoft Office PowerPoint</Application>
  <PresentationFormat>Custom</PresentationFormat>
  <Paragraphs>150</Paragraphs>
  <Slides>32</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Canva Sans Bold</vt:lpstr>
      <vt:lpstr>Roboto Bold</vt:lpstr>
      <vt:lpstr>Calibri</vt:lpstr>
      <vt:lpstr>Arial</vt:lpstr>
      <vt:lpstr>Codec Pro Bold</vt:lpstr>
      <vt:lpstr>Open Sauce Bold</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Expression Recognition</dc:title>
  <cp:lastModifiedBy>khalid korish</cp:lastModifiedBy>
  <cp:revision>2</cp:revision>
  <dcterms:created xsi:type="dcterms:W3CDTF">2006-08-16T00:00:00Z</dcterms:created>
  <dcterms:modified xsi:type="dcterms:W3CDTF">2023-12-21T13:29:52Z</dcterms:modified>
  <dc:identifier>DAFyeYzQ-hw</dc:identifier>
</cp:coreProperties>
</file>